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6" r:id="rId2"/>
    <p:sldId id="257"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80" r:id="rId17"/>
    <p:sldId id="281" r:id="rId18"/>
    <p:sldId id="282" r:id="rId19"/>
    <p:sldId id="272" r:id="rId20"/>
    <p:sldId id="273" r:id="rId21"/>
    <p:sldId id="283" r:id="rId22"/>
    <p:sldId id="274" r:id="rId23"/>
    <p:sldId id="275" r:id="rId24"/>
    <p:sldId id="284" r:id="rId25"/>
    <p:sldId id="285" r:id="rId26"/>
    <p:sldId id="286" r:id="rId27"/>
    <p:sldId id="276" r:id="rId28"/>
    <p:sldId id="277" r:id="rId29"/>
    <p:sldId id="278" r:id="rId30"/>
    <p:sldId id="287" r:id="rId31"/>
    <p:sldId id="279" r:id="rId3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87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3829" autoAdjust="0"/>
  </p:normalViewPr>
  <p:slideViewPr>
    <p:cSldViewPr>
      <p:cViewPr varScale="1">
        <p:scale>
          <a:sx n="84" d="100"/>
          <a:sy n="84" d="100"/>
        </p:scale>
        <p:origin x="-5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4710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新細明體" pitchFamily="18" charset="-120"/>
              </a:defRPr>
            </a:lvl1pPr>
          </a:lstStyle>
          <a:p>
            <a:pPr>
              <a:defRPr/>
            </a:pPr>
            <a:fld id="{A5BDEEA1-FF56-4299-8A80-9BA524A38697}" type="datetimeFigureOut">
              <a:rPr lang="zh-TW" altLang="en-US"/>
              <a:pPr>
                <a:defRPr/>
              </a:pPr>
              <a:t>2014/5/3</a:t>
            </a:fld>
            <a:endParaRPr lang="en-US" altLang="zh-TW"/>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新細明體" pitchFamily="18" charset="-120"/>
              </a:defRPr>
            </a:lvl1pPr>
          </a:lstStyle>
          <a:p>
            <a:pPr>
              <a:defRPr/>
            </a:pPr>
            <a:fld id="{8F5DEF1E-4C69-45CD-B9FB-382EDDC472DE}"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noTextEdit="1"/>
          </p:cNvSpPr>
          <p:nvPr>
            <p:ph type="sldImg"/>
          </p:nvPr>
        </p:nvSpPr>
        <p:spPr>
          <a:ln/>
        </p:spPr>
      </p:sp>
      <p:sp>
        <p:nvSpPr>
          <p:cNvPr id="28674" name="備忘稿版面配置區 2"/>
          <p:cNvSpPr>
            <a:spLocks noGrp="1"/>
          </p:cNvSpPr>
          <p:nvPr>
            <p:ph type="body" idx="1"/>
          </p:nvPr>
        </p:nvSpPr>
        <p:spPr>
          <a:noFill/>
        </p:spPr>
        <p:txBody>
          <a:bodyPr/>
          <a:lstStyle/>
          <a:p>
            <a:endParaRPr lang="zh-TW" altLang="en-US" smtClean="0">
              <a:ea typeface="新細明體" charset="-120"/>
            </a:endParaRPr>
          </a:p>
        </p:txBody>
      </p:sp>
      <p:sp>
        <p:nvSpPr>
          <p:cNvPr id="28675" name="投影片編號版面配置區 3"/>
          <p:cNvSpPr>
            <a:spLocks noGrp="1"/>
          </p:cNvSpPr>
          <p:nvPr>
            <p:ph type="sldNum" sz="quarter" idx="5"/>
          </p:nvPr>
        </p:nvSpPr>
        <p:spPr>
          <a:noFill/>
          <a:ln>
            <a:miter lim="800000"/>
            <a:headEnd/>
            <a:tailEnd/>
          </a:ln>
        </p:spPr>
        <p:txBody>
          <a:bodyPr/>
          <a:lstStyle/>
          <a:p>
            <a:fld id="{916863B8-4E21-44EC-B81D-F9D4C58BE0C1}" type="slidenum">
              <a:rPr lang="zh-TW" altLang="en-US" smtClean="0">
                <a:ea typeface="新細明體" charset="-120"/>
              </a:rPr>
              <a:pPr/>
              <a:t>13</a:t>
            </a:fld>
            <a:endParaRPr lang="en-US" altLang="zh-TW"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noTextEdit="1"/>
          </p:cNvSpPr>
          <p:nvPr>
            <p:ph type="sldImg"/>
          </p:nvPr>
        </p:nvSpPr>
        <p:spPr>
          <a:ln/>
        </p:spPr>
      </p:sp>
      <p:sp>
        <p:nvSpPr>
          <p:cNvPr id="45058" name="備忘稿版面配置區 2"/>
          <p:cNvSpPr>
            <a:spLocks noGrp="1"/>
          </p:cNvSpPr>
          <p:nvPr>
            <p:ph type="body" idx="1"/>
          </p:nvPr>
        </p:nvSpPr>
        <p:spPr>
          <a:noFill/>
        </p:spPr>
        <p:txBody>
          <a:bodyPr/>
          <a:lstStyle/>
          <a:p>
            <a:endParaRPr lang="zh-TW" altLang="en-US" smtClean="0">
              <a:ea typeface="新細明體" charset="-120"/>
            </a:endParaRPr>
          </a:p>
        </p:txBody>
      </p:sp>
      <p:sp>
        <p:nvSpPr>
          <p:cNvPr id="45059" name="投影片編號版面配置區 3"/>
          <p:cNvSpPr>
            <a:spLocks noGrp="1"/>
          </p:cNvSpPr>
          <p:nvPr>
            <p:ph type="sldNum" sz="quarter" idx="5"/>
          </p:nvPr>
        </p:nvSpPr>
        <p:spPr>
          <a:noFill/>
          <a:ln>
            <a:miter lim="800000"/>
            <a:headEnd/>
            <a:tailEnd/>
          </a:ln>
        </p:spPr>
        <p:txBody>
          <a:bodyPr/>
          <a:lstStyle/>
          <a:p>
            <a:fld id="{2B5946FA-0E70-42B4-A25B-C7D6D88823E6}" type="slidenum">
              <a:rPr lang="zh-TW" altLang="en-US" smtClean="0">
                <a:ea typeface="新細明體" charset="-120"/>
              </a:rPr>
              <a:pPr/>
              <a:t>28</a:t>
            </a:fld>
            <a:endParaRPr lang="en-US" altLang="zh-TW"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noTextEdit="1"/>
          </p:cNvSpPr>
          <p:nvPr>
            <p:ph type="sldImg"/>
          </p:nvPr>
        </p:nvSpPr>
        <p:spPr>
          <a:ln/>
        </p:spPr>
      </p:sp>
      <p:sp>
        <p:nvSpPr>
          <p:cNvPr id="49154" name="備忘稿版面配置區 2"/>
          <p:cNvSpPr>
            <a:spLocks noGrp="1"/>
          </p:cNvSpPr>
          <p:nvPr>
            <p:ph type="body" idx="1"/>
          </p:nvPr>
        </p:nvSpPr>
        <p:spPr>
          <a:noFill/>
        </p:spPr>
        <p:txBody>
          <a:bodyPr/>
          <a:lstStyle/>
          <a:p>
            <a:endParaRPr lang="zh-TW" altLang="en-US" smtClean="0">
              <a:ea typeface="新細明體" charset="-120"/>
            </a:endParaRPr>
          </a:p>
        </p:txBody>
      </p:sp>
      <p:sp>
        <p:nvSpPr>
          <p:cNvPr id="49155" name="投影片編號版面配置區 3"/>
          <p:cNvSpPr>
            <a:spLocks noGrp="1"/>
          </p:cNvSpPr>
          <p:nvPr>
            <p:ph type="sldNum" sz="quarter" idx="5"/>
          </p:nvPr>
        </p:nvSpPr>
        <p:spPr>
          <a:noFill/>
          <a:ln>
            <a:miter lim="800000"/>
            <a:headEnd/>
            <a:tailEnd/>
          </a:ln>
        </p:spPr>
        <p:txBody>
          <a:bodyPr/>
          <a:lstStyle/>
          <a:p>
            <a:fld id="{C4BBF865-09DB-4B3C-95AD-8C1522F44ABB}" type="slidenum">
              <a:rPr lang="zh-TW" altLang="en-US" smtClean="0">
                <a:ea typeface="新細明體" charset="-120"/>
              </a:rPr>
              <a:pPr/>
              <a:t>31</a:t>
            </a:fld>
            <a:endParaRPr lang="en-US" altLang="zh-TW"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00050" y="3527425"/>
            <a:ext cx="458788" cy="92075"/>
          </a:xfrm>
          <a:prstGeom prst="rect">
            <a:avLst/>
          </a:prstGeom>
          <a:noFill/>
          <a:ln>
            <a:noFill/>
          </a:ln>
          <a:effectLst/>
          <a:extLst/>
        </p:spPr>
        <p:txBody>
          <a:bodyPr vert="eaVert"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mtClean="0">
              <a:latin typeface="Times New Roman" pitchFamily="18" charset="0"/>
              <a:ea typeface="標楷體" pitchFamily="65" charset="-120"/>
            </a:endParaRPr>
          </a:p>
        </p:txBody>
      </p:sp>
      <p:sp>
        <p:nvSpPr>
          <p:cNvPr id="45060" name="Rectangle 4"/>
          <p:cNvSpPr>
            <a:spLocks noGrp="1" noChangeArrowheads="1"/>
          </p:cNvSpPr>
          <p:nvPr>
            <p:ph type="ctrTitle" sz="quarter"/>
          </p:nvPr>
        </p:nvSpPr>
        <p:spPr>
          <a:xfrm>
            <a:off x="684213" y="692150"/>
            <a:ext cx="7772400" cy="1470025"/>
          </a:xfrm>
        </p:spPr>
        <p:txBody>
          <a:bodyPr/>
          <a:lstStyle>
            <a:lvl1pPr>
              <a:defRPr>
                <a:solidFill>
                  <a:srgbClr val="000099"/>
                </a:solidFill>
              </a:defRPr>
            </a:lvl1pPr>
          </a:lstStyle>
          <a:p>
            <a:pPr lvl="0"/>
            <a:r>
              <a:rPr lang="zh-TW" altLang="en-US" noProof="0" smtClean="0"/>
              <a:t>按一下以編輯母片標題樣式</a:t>
            </a:r>
          </a:p>
        </p:txBody>
      </p:sp>
      <p:sp>
        <p:nvSpPr>
          <p:cNvPr id="45061" name="Rectangle 5"/>
          <p:cNvSpPr>
            <a:spLocks noGrp="1" noChangeArrowheads="1"/>
          </p:cNvSpPr>
          <p:nvPr>
            <p:ph type="subTitle" sz="quarter" idx="1"/>
          </p:nvPr>
        </p:nvSpPr>
        <p:spPr>
          <a:xfrm>
            <a:off x="1331913" y="2492375"/>
            <a:ext cx="6400800" cy="579438"/>
          </a:xfrm>
          <a:extLst/>
        </p:spPr>
        <p:txBody>
          <a:bodyPr>
            <a:spAutoFit/>
          </a:bodyPr>
          <a:lstStyle>
            <a:lvl1pPr marL="0" indent="0">
              <a:spcBef>
                <a:spcPct val="50000"/>
              </a:spcBef>
              <a:buClrTx/>
              <a:buFontTx/>
              <a:buNone/>
              <a:defRPr b="0">
                <a:solidFill>
                  <a:srgbClr val="080808"/>
                </a:solidFill>
              </a:defRPr>
            </a:lvl1pPr>
          </a:lstStyle>
          <a:p>
            <a:pPr lvl="0"/>
            <a:r>
              <a:rPr lang="zh-TW" altLang="en-US" noProof="0" smtClean="0"/>
              <a:t>授課老師：</a:t>
            </a:r>
          </a:p>
        </p:txBody>
      </p:sp>
      <p:sp>
        <p:nvSpPr>
          <p:cNvPr id="5" name="Rectangle 6"/>
          <p:cNvSpPr>
            <a:spLocks noGrp="1" noChangeArrowheads="1"/>
          </p:cNvSpPr>
          <p:nvPr>
            <p:ph type="ftr" sz="quarter" idx="10"/>
          </p:nvPr>
        </p:nvSpPr>
        <p:spPr bwMode="auto">
          <a:xfrm>
            <a:off x="34925" y="5229225"/>
            <a:ext cx="2895600" cy="703263"/>
          </a:xfrm>
          <a:prstGeom prst="rect">
            <a:avLst/>
          </a:prstGeom>
          <a:extLst/>
        </p:spPr>
        <p:txBody>
          <a:bodyPr vert="horz" wrap="square" lIns="91440" tIns="45720" rIns="91440" bIns="45720" numCol="1" anchor="t" anchorCtr="0" compatLnSpc="1">
            <a:prstTxWarp prst="textNoShape">
              <a:avLst/>
            </a:prstTxWarp>
            <a:spAutoFit/>
          </a:bodyPr>
          <a:lstStyle>
            <a:lvl1pPr algn="ctr">
              <a:spcBef>
                <a:spcPct val="50000"/>
              </a:spcBef>
              <a:defRPr sz="1600" b="1">
                <a:solidFill>
                  <a:schemeClr val="bg1"/>
                </a:solidFill>
                <a:latin typeface="+mn-lt"/>
                <a:ea typeface="+mn-ea"/>
              </a:defRPr>
            </a:lvl1pPr>
          </a:lstStyle>
          <a:p>
            <a:pPr>
              <a:defRPr/>
            </a:pPr>
            <a:r>
              <a:rPr lang="zh-TW" altLang="en-US"/>
              <a:t>流通管理</a:t>
            </a:r>
            <a:r>
              <a:rPr lang="en-US" altLang="zh-TW"/>
              <a:t>‧</a:t>
            </a:r>
            <a:r>
              <a:rPr lang="zh-TW" altLang="en-US"/>
              <a:t>許英傑 著</a:t>
            </a:r>
          </a:p>
          <a:p>
            <a:pPr>
              <a:defRPr/>
            </a:pPr>
            <a:r>
              <a:rPr lang="zh-TW" altLang="en-US"/>
              <a:t>前程文化 出版</a:t>
            </a:r>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sldNum" sz="quarter" idx="10"/>
          </p:nvPr>
        </p:nvSpPr>
        <p:spPr>
          <a:ln/>
        </p:spPr>
        <p:txBody>
          <a:bodyPr/>
          <a:lstStyle>
            <a:lvl1pPr>
              <a:defRPr/>
            </a:lvl1pPr>
          </a:lstStyle>
          <a:p>
            <a:pPr>
              <a:defRPr/>
            </a:pPr>
            <a:fld id="{A0232EBA-499D-4D49-889F-B67198BE1620}" type="slidenum">
              <a:rPr lang="zh-TW"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69075" y="333375"/>
            <a:ext cx="2128838" cy="58213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333375"/>
            <a:ext cx="6237287" cy="58213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sldNum" sz="quarter" idx="10"/>
          </p:nvPr>
        </p:nvSpPr>
        <p:spPr>
          <a:ln/>
        </p:spPr>
        <p:txBody>
          <a:bodyPr/>
          <a:lstStyle>
            <a:lvl1pPr>
              <a:defRPr/>
            </a:lvl1pPr>
          </a:lstStyle>
          <a:p>
            <a:pPr>
              <a:defRPr/>
            </a:pPr>
            <a:fld id="{9E65EFEA-27F9-49E3-9147-9BA4253BC188}" type="slidenum">
              <a:rPr lang="zh-TW"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179388" y="333375"/>
            <a:ext cx="7705725" cy="86518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628775"/>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313" y="3967163"/>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sldNum" sz="quarter" idx="10"/>
          </p:nvPr>
        </p:nvSpPr>
        <p:spPr>
          <a:ln/>
        </p:spPr>
        <p:txBody>
          <a:bodyPr/>
          <a:lstStyle>
            <a:lvl1pPr>
              <a:defRPr/>
            </a:lvl1pPr>
          </a:lstStyle>
          <a:p>
            <a:pPr>
              <a:defRPr/>
            </a:pPr>
            <a:fld id="{A6537394-30C6-4208-B470-B35DA5BB0543}" type="slidenum">
              <a:rPr lang="zh-TW"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sldNum" sz="quarter" idx="10"/>
          </p:nvPr>
        </p:nvSpPr>
        <p:spPr>
          <a:ln/>
        </p:spPr>
        <p:txBody>
          <a:bodyPr/>
          <a:lstStyle>
            <a:lvl1pPr>
              <a:defRPr/>
            </a:lvl1pPr>
          </a:lstStyle>
          <a:p>
            <a:pPr>
              <a:defRPr/>
            </a:pPr>
            <a:fld id="{E63C8C65-36CD-48A7-ABE0-45ABDFE3F46F}" type="slidenum">
              <a:rPr lang="zh-TW"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sldNum" sz="quarter" idx="10"/>
          </p:nvPr>
        </p:nvSpPr>
        <p:spPr>
          <a:ln/>
        </p:spPr>
        <p:txBody>
          <a:bodyPr/>
          <a:lstStyle>
            <a:lvl1pPr>
              <a:defRPr/>
            </a:lvl1pPr>
          </a:lstStyle>
          <a:p>
            <a:pPr>
              <a:defRPr/>
            </a:pPr>
            <a:fld id="{D65828D2-CEC9-45B0-B0EA-F1BBFE20A3C4}" type="slidenum">
              <a:rPr lang="zh-TW"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sldNum" sz="quarter" idx="10"/>
          </p:nvPr>
        </p:nvSpPr>
        <p:spPr>
          <a:ln/>
        </p:spPr>
        <p:txBody>
          <a:bodyPr/>
          <a:lstStyle>
            <a:lvl1pPr>
              <a:defRPr/>
            </a:lvl1pPr>
          </a:lstStyle>
          <a:p>
            <a:pPr>
              <a:defRPr/>
            </a:pPr>
            <a:fld id="{A0F488BA-6A08-4DE1-88D5-776AE7CEFD87}" type="slidenum">
              <a:rPr lang="zh-TW"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sldNum" sz="quarter" idx="10"/>
          </p:nvPr>
        </p:nvSpPr>
        <p:spPr>
          <a:ln/>
        </p:spPr>
        <p:txBody>
          <a:bodyPr/>
          <a:lstStyle>
            <a:lvl1pPr>
              <a:defRPr/>
            </a:lvl1pPr>
          </a:lstStyle>
          <a:p>
            <a:pPr>
              <a:defRPr/>
            </a:pPr>
            <a:fld id="{70FB2EE9-4EA0-42CE-86B9-9F974147DD38}" type="slidenum">
              <a:rPr lang="zh-TW"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sldNum" sz="quarter" idx="10"/>
          </p:nvPr>
        </p:nvSpPr>
        <p:spPr>
          <a:ln/>
        </p:spPr>
        <p:txBody>
          <a:bodyPr/>
          <a:lstStyle>
            <a:lvl1pPr>
              <a:defRPr/>
            </a:lvl1pPr>
          </a:lstStyle>
          <a:p>
            <a:pPr>
              <a:defRPr/>
            </a:pPr>
            <a:fld id="{E91B711E-F65F-4183-AB73-F15BBFF6588A}" type="slidenum">
              <a:rPr lang="zh-TW"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EDE4D8F-C5BB-484E-99E3-BD5E18DABAE1}" type="slidenum">
              <a:rPr lang="zh-TW"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sldNum" sz="quarter" idx="10"/>
          </p:nvPr>
        </p:nvSpPr>
        <p:spPr>
          <a:ln/>
        </p:spPr>
        <p:txBody>
          <a:bodyPr/>
          <a:lstStyle>
            <a:lvl1pPr>
              <a:defRPr/>
            </a:lvl1pPr>
          </a:lstStyle>
          <a:p>
            <a:pPr>
              <a:defRPr/>
            </a:pPr>
            <a:fld id="{F108CE05-9F5E-45D9-BFAC-612CD2259ACF}" type="slidenum">
              <a:rPr lang="zh-TW"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sldNum" sz="quarter" idx="10"/>
          </p:nvPr>
        </p:nvSpPr>
        <p:spPr>
          <a:ln/>
        </p:spPr>
        <p:txBody>
          <a:bodyPr/>
          <a:lstStyle>
            <a:lvl1pPr>
              <a:defRPr/>
            </a:lvl1pPr>
          </a:lstStyle>
          <a:p>
            <a:pPr>
              <a:defRPr/>
            </a:pPr>
            <a:fld id="{24FE8EA1-2C12-490F-867A-0C5F6ED100FD}" type="slidenum">
              <a:rPr lang="zh-TW"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79388" y="333375"/>
            <a:ext cx="7705725"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4"/>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第一層</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a:p>
            <a:pPr lvl="2"/>
            <a:endParaRPr lang="zh-TW" altLang="en-US" smtClean="0"/>
          </a:p>
        </p:txBody>
      </p:sp>
      <p:sp>
        <p:nvSpPr>
          <p:cNvPr id="44037" name="Rectangle 5"/>
          <p:cNvSpPr>
            <a:spLocks noGrp="1" noChangeArrowheads="1"/>
          </p:cNvSpPr>
          <p:nvPr>
            <p:ph type="sldNum" sz="quarter" idx="4"/>
          </p:nvPr>
        </p:nvSpPr>
        <p:spPr bwMode="auto">
          <a:xfrm>
            <a:off x="7812088" y="6526213"/>
            <a:ext cx="909637"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0510E896-FF38-4E48-ABCF-018B8BB0B061}" type="slidenum">
              <a:rPr lang="zh-TW"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2"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2pPr>
      <a:lvl3pPr algn="ctr" rtl="0" eaLnBrk="0" fontAlgn="base" hangingPunct="0">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3pPr>
      <a:lvl4pPr algn="ctr" rtl="0" eaLnBrk="0" fontAlgn="base" hangingPunct="0">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4pPr>
      <a:lvl5pPr algn="ctr" rtl="0" eaLnBrk="0" fontAlgn="base" hangingPunct="0">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5pPr>
      <a:lvl6pPr marL="457200" algn="ctr" rtl="0" fontAlgn="base">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6pPr>
      <a:lvl7pPr marL="914400" algn="ctr" rtl="0" fontAlgn="base">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7pPr>
      <a:lvl8pPr marL="1371600" algn="ctr" rtl="0" fontAlgn="base">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8pPr>
      <a:lvl9pPr marL="1828800" algn="ctr" rtl="0" fontAlgn="base">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kumimoji="1" sz="3200" b="1">
          <a:solidFill>
            <a:srgbClr val="000099"/>
          </a:solidFill>
          <a:latin typeface="+mn-lt"/>
          <a:ea typeface="+mn-ea"/>
          <a:cs typeface="+mn-cs"/>
        </a:defRPr>
      </a:lvl1pPr>
      <a:lvl2pPr marL="742950" indent="-285750" algn="l" rtl="0" eaLnBrk="0" fontAlgn="base" hangingPunct="0">
        <a:spcBef>
          <a:spcPct val="20000"/>
        </a:spcBef>
        <a:spcAft>
          <a:spcPct val="0"/>
        </a:spcAft>
        <a:buClr>
          <a:srgbClr val="080808"/>
        </a:buClr>
        <a:buFont typeface="Wingdings" pitchFamily="2" charset="2"/>
        <a:buChar char="Ø"/>
        <a:defRPr kumimoji="1" sz="2800">
          <a:solidFill>
            <a:srgbClr val="080808"/>
          </a:solidFill>
          <a:latin typeface="+mn-lt"/>
          <a:ea typeface="+mn-ea"/>
          <a:cs typeface="+mn-cs"/>
        </a:defRPr>
      </a:lvl2pPr>
      <a:lvl3pPr marL="1143000" indent="-228600" algn="l" rtl="0" eaLnBrk="0" fontAlgn="base" hangingPunct="0">
        <a:spcBef>
          <a:spcPct val="20000"/>
        </a:spcBef>
        <a:spcAft>
          <a:spcPct val="0"/>
        </a:spcAft>
        <a:buClr>
          <a:srgbClr val="006666"/>
        </a:buClr>
        <a:buChar char="•"/>
        <a:defRPr kumimoji="1" sz="2000">
          <a:solidFill>
            <a:srgbClr val="006666"/>
          </a:solidFill>
          <a:latin typeface="+mn-lt"/>
          <a:ea typeface="+mn-ea"/>
          <a:cs typeface="+mn-cs"/>
        </a:defRPr>
      </a:lvl3pPr>
      <a:lvl4pPr marL="1600200" indent="-228600" algn="l" rtl="0" eaLnBrk="0" fontAlgn="base" hangingPunct="0">
        <a:spcBef>
          <a:spcPct val="20000"/>
        </a:spcBef>
        <a:spcAft>
          <a:spcPct val="0"/>
        </a:spcAft>
        <a:buClr>
          <a:srgbClr val="1C1C1C"/>
        </a:buClr>
        <a:buFont typeface="Arial" charset="0"/>
        <a:buChar char="−"/>
        <a:defRPr kumimoji="1" sz="2000">
          <a:solidFill>
            <a:srgbClr val="333333"/>
          </a:solidFill>
          <a:latin typeface="+mn-lt"/>
          <a:ea typeface="+mn-ea"/>
          <a:cs typeface="+mn-cs"/>
        </a:defRPr>
      </a:lvl4pPr>
      <a:lvl5pPr marL="2057400" indent="-228600" algn="l" rtl="0" eaLnBrk="0" fontAlgn="base" hangingPunct="0">
        <a:spcBef>
          <a:spcPct val="20000"/>
        </a:spcBef>
        <a:spcAft>
          <a:spcPct val="0"/>
        </a:spcAft>
        <a:buClr>
          <a:srgbClr val="1C1C1C"/>
        </a:buClr>
        <a:buChar char="»"/>
        <a:defRPr kumimoji="1" sz="2000">
          <a:solidFill>
            <a:srgbClr val="333333"/>
          </a:solidFill>
          <a:latin typeface="+mn-lt"/>
          <a:ea typeface="+mn-ea"/>
          <a:cs typeface="+mn-cs"/>
        </a:defRPr>
      </a:lvl5pPr>
      <a:lvl6pPr marL="2514600" indent="-228600" algn="l" rtl="0" fontAlgn="base">
        <a:spcBef>
          <a:spcPct val="20000"/>
        </a:spcBef>
        <a:spcAft>
          <a:spcPct val="0"/>
        </a:spcAft>
        <a:buClr>
          <a:srgbClr val="1C1C1C"/>
        </a:buClr>
        <a:buChar char="»"/>
        <a:defRPr kumimoji="1" sz="2000">
          <a:solidFill>
            <a:srgbClr val="333333"/>
          </a:solidFill>
          <a:latin typeface="+mn-lt"/>
          <a:ea typeface="+mn-ea"/>
          <a:cs typeface="+mn-cs"/>
        </a:defRPr>
      </a:lvl6pPr>
      <a:lvl7pPr marL="2971800" indent="-228600" algn="l" rtl="0" fontAlgn="base">
        <a:spcBef>
          <a:spcPct val="20000"/>
        </a:spcBef>
        <a:spcAft>
          <a:spcPct val="0"/>
        </a:spcAft>
        <a:buClr>
          <a:srgbClr val="1C1C1C"/>
        </a:buClr>
        <a:buChar char="»"/>
        <a:defRPr kumimoji="1" sz="2000">
          <a:solidFill>
            <a:srgbClr val="333333"/>
          </a:solidFill>
          <a:latin typeface="+mn-lt"/>
          <a:ea typeface="+mn-ea"/>
          <a:cs typeface="+mn-cs"/>
        </a:defRPr>
      </a:lvl7pPr>
      <a:lvl8pPr marL="3429000" indent="-228600" algn="l" rtl="0" fontAlgn="base">
        <a:spcBef>
          <a:spcPct val="20000"/>
        </a:spcBef>
        <a:spcAft>
          <a:spcPct val="0"/>
        </a:spcAft>
        <a:buClr>
          <a:srgbClr val="1C1C1C"/>
        </a:buClr>
        <a:buChar char="»"/>
        <a:defRPr kumimoji="1" sz="2000">
          <a:solidFill>
            <a:srgbClr val="333333"/>
          </a:solidFill>
          <a:latin typeface="+mn-lt"/>
          <a:ea typeface="+mn-ea"/>
          <a:cs typeface="+mn-cs"/>
        </a:defRPr>
      </a:lvl8pPr>
      <a:lvl9pPr marL="3886200" indent="-228600" algn="l" rtl="0" fontAlgn="base">
        <a:spcBef>
          <a:spcPct val="20000"/>
        </a:spcBef>
        <a:spcAft>
          <a:spcPct val="0"/>
        </a:spcAft>
        <a:buClr>
          <a:srgbClr val="1C1C1C"/>
        </a:buClr>
        <a:buChar char="»"/>
        <a:defRPr kumimoji="1" sz="2000">
          <a:solidFill>
            <a:srgbClr val="333333"/>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ctrTitle"/>
          </p:nvPr>
        </p:nvSpPr>
        <p:spPr/>
        <p:txBody>
          <a:bodyPr/>
          <a:lstStyle/>
          <a:p>
            <a:pPr eaLnBrk="1" hangingPunct="1"/>
            <a:r>
              <a:rPr lang="zh-TW" altLang="en-US" sz="4800" smtClean="0"/>
              <a:t>第</a:t>
            </a:r>
            <a:r>
              <a:rPr lang="en-US" altLang="zh-TW" sz="4800" smtClean="0"/>
              <a:t>4</a:t>
            </a:r>
            <a:r>
              <a:rPr lang="zh-TW" altLang="en-US" sz="4800" smtClean="0"/>
              <a:t>章 商流</a:t>
            </a:r>
          </a:p>
        </p:txBody>
      </p:sp>
      <p:sp>
        <p:nvSpPr>
          <p:cNvPr id="5" name="矩形 4"/>
          <p:cNvSpPr/>
          <p:nvPr/>
        </p:nvSpPr>
        <p:spPr>
          <a:xfrm>
            <a:off x="-576263" y="5445125"/>
            <a:ext cx="4572001" cy="646113"/>
          </a:xfrm>
          <a:prstGeom prst="rect">
            <a:avLst/>
          </a:prstGeom>
        </p:spPr>
        <p:txBody>
          <a:bodyPr>
            <a:spAutoFit/>
          </a:bodyPr>
          <a:lstStyle/>
          <a:p>
            <a:pPr algn="ctr">
              <a:defRPr/>
            </a:pPr>
            <a:r>
              <a:rPr lang="zh-TW" altLang="en-US" b="1" dirty="0">
                <a:latin typeface="+mn-ea"/>
                <a:ea typeface="+mn-ea"/>
              </a:rPr>
              <a:t>流通</a:t>
            </a:r>
            <a:r>
              <a:rPr lang="zh-TW" altLang="en-US" b="1" dirty="0">
                <a:latin typeface="+mn-ea"/>
                <a:ea typeface="+mn-ea"/>
              </a:rPr>
              <a:t>管理</a:t>
            </a:r>
            <a:r>
              <a:rPr lang="en-US" altLang="zh-TW" b="1" dirty="0">
                <a:latin typeface="+mn-ea"/>
                <a:ea typeface="+mn-ea"/>
              </a:rPr>
              <a:t>2/e</a:t>
            </a:r>
            <a:r>
              <a:rPr lang="en-US" altLang="zh-TW" b="1" dirty="0">
                <a:latin typeface="+mn-ea"/>
                <a:ea typeface="+mn-ea"/>
              </a:rPr>
              <a:t>‧</a:t>
            </a:r>
            <a:r>
              <a:rPr lang="zh-TW" altLang="en-US" b="1" dirty="0">
                <a:latin typeface="+mn-ea"/>
                <a:ea typeface="+mn-ea"/>
              </a:rPr>
              <a:t>許英傑 著</a:t>
            </a:r>
          </a:p>
          <a:p>
            <a:pPr algn="ctr">
              <a:defRPr/>
            </a:pPr>
            <a:r>
              <a:rPr lang="zh-TW" altLang="en-US" b="1" dirty="0">
                <a:latin typeface="+mn-ea"/>
                <a:ea typeface="+mn-ea"/>
              </a:rPr>
              <a:t>前程文化 出版</a:t>
            </a:r>
            <a:endParaRPr lang="en-US" altLang="zh-TW" b="1" dirty="0">
              <a:latin typeface="+mn-ea"/>
              <a:ea typeface="+mn-ea"/>
            </a:endParaRPr>
          </a:p>
        </p:txBody>
      </p:sp>
      <p:pic>
        <p:nvPicPr>
          <p:cNvPr id="15365" name="Picture 6"/>
          <p:cNvPicPr>
            <a:picLocks noChangeAspect="1" noChangeArrowheads="1"/>
          </p:cNvPicPr>
          <p:nvPr/>
        </p:nvPicPr>
        <p:blipFill>
          <a:blip r:embed="rId2"/>
          <a:srcRect/>
          <a:stretch>
            <a:fillRect/>
          </a:stretch>
        </p:blipFill>
        <p:spPr bwMode="auto">
          <a:xfrm>
            <a:off x="2484438" y="1989138"/>
            <a:ext cx="3960812"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p:txBody>
          <a:bodyPr/>
          <a:lstStyle/>
          <a:p>
            <a:pPr>
              <a:defRPr/>
            </a:pPr>
            <a:fld id="{A8675F63-E9C1-4EE1-A367-2D21EE9B2FC1}" type="slidenum">
              <a:rPr lang="zh-TW" altLang="zh-TW"/>
              <a:pPr>
                <a:defRPr/>
              </a:pPr>
              <a:t>10</a:t>
            </a:fld>
            <a:endParaRPr lang="en-US" altLang="zh-TW"/>
          </a:p>
        </p:txBody>
      </p:sp>
      <p:sp>
        <p:nvSpPr>
          <p:cNvPr id="24578" name="標題 1"/>
          <p:cNvSpPr>
            <a:spLocks noGrp="1"/>
          </p:cNvSpPr>
          <p:nvPr>
            <p:ph type="title"/>
          </p:nvPr>
        </p:nvSpPr>
        <p:spPr/>
        <p:txBody>
          <a:bodyPr/>
          <a:lstStyle/>
          <a:p>
            <a:pPr eaLnBrk="1" hangingPunct="1"/>
            <a:r>
              <a:rPr lang="en-US" altLang="zh-TW" smtClean="0">
                <a:solidFill>
                  <a:schemeClr val="tx1"/>
                </a:solidFill>
              </a:rPr>
              <a:t>4.2.2  </a:t>
            </a:r>
            <a:r>
              <a:rPr lang="zh-TW" altLang="zh-TW" smtClean="0">
                <a:solidFill>
                  <a:schemeClr val="tx1"/>
                </a:solidFill>
              </a:rPr>
              <a:t>交易關係的多樣性</a:t>
            </a:r>
          </a:p>
        </p:txBody>
      </p:sp>
      <p:sp>
        <p:nvSpPr>
          <p:cNvPr id="24579" name="Rectangle 5"/>
          <p:cNvSpPr>
            <a:spLocks noGrp="1" noChangeArrowheads="1"/>
          </p:cNvSpPr>
          <p:nvPr>
            <p:ph type="body" sz="half" idx="1"/>
          </p:nvPr>
        </p:nvSpPr>
        <p:spPr>
          <a:xfrm>
            <a:off x="468313" y="1557338"/>
            <a:ext cx="8229600" cy="604837"/>
          </a:xfrm>
        </p:spPr>
        <p:txBody>
          <a:bodyPr/>
          <a:lstStyle/>
          <a:p>
            <a:pPr eaLnBrk="1" hangingPunct="1"/>
            <a:r>
              <a:rPr lang="zh-TW" altLang="zh-TW" smtClean="0"/>
              <a:t>交易關係不限只有市場與組織二種。</a:t>
            </a:r>
            <a:endParaRPr lang="zh-TW" altLang="en-US" smtClean="0"/>
          </a:p>
        </p:txBody>
      </p:sp>
      <p:pic>
        <p:nvPicPr>
          <p:cNvPr id="24580" name="Picture 6" descr="圖04-02"/>
          <p:cNvPicPr>
            <a:picLocks noGrp="1" noChangeAspect="1" noChangeArrowheads="1"/>
          </p:cNvPicPr>
          <p:nvPr>
            <p:ph sz="half" idx="2"/>
          </p:nvPr>
        </p:nvPicPr>
        <p:blipFill>
          <a:blip r:embed="rId2"/>
          <a:srcRect/>
          <a:stretch>
            <a:fillRect/>
          </a:stretch>
        </p:blipFill>
        <p:spPr>
          <a:xfrm>
            <a:off x="550863" y="2227263"/>
            <a:ext cx="8108950" cy="389413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
          <p:cNvSpPr>
            <a:spLocks noGrp="1"/>
          </p:cNvSpPr>
          <p:nvPr>
            <p:ph type="sldNum" sz="quarter" idx="10"/>
          </p:nvPr>
        </p:nvSpPr>
        <p:spPr/>
        <p:txBody>
          <a:bodyPr/>
          <a:lstStyle/>
          <a:p>
            <a:pPr>
              <a:defRPr/>
            </a:pPr>
            <a:fld id="{34B20FAA-30B6-47CF-852D-48123793E857}" type="slidenum">
              <a:rPr lang="zh-TW" altLang="zh-TW"/>
              <a:pPr>
                <a:defRPr/>
              </a:pPr>
              <a:t>11</a:t>
            </a:fld>
            <a:endParaRPr lang="en-US" altLang="zh-TW"/>
          </a:p>
        </p:txBody>
      </p:sp>
      <p:sp>
        <p:nvSpPr>
          <p:cNvPr id="25602" name="標題 1"/>
          <p:cNvSpPr>
            <a:spLocks noGrp="1"/>
          </p:cNvSpPr>
          <p:nvPr>
            <p:ph type="title" idx="4294967295"/>
          </p:nvPr>
        </p:nvSpPr>
        <p:spPr/>
        <p:txBody>
          <a:bodyPr/>
          <a:lstStyle/>
          <a:p>
            <a:pPr eaLnBrk="1" hangingPunct="1"/>
            <a:r>
              <a:rPr lang="en-US" altLang="zh-TW" smtClean="0">
                <a:solidFill>
                  <a:schemeClr val="tx1"/>
                </a:solidFill>
              </a:rPr>
              <a:t>4.2.2.1  </a:t>
            </a:r>
            <a:r>
              <a:rPr lang="zh-TW" altLang="zh-TW" smtClean="0">
                <a:solidFill>
                  <a:schemeClr val="tx1"/>
                </a:solidFill>
              </a:rPr>
              <a:t>市場交易</a:t>
            </a:r>
          </a:p>
        </p:txBody>
      </p:sp>
      <p:sp>
        <p:nvSpPr>
          <p:cNvPr id="25603" name="內容版面配置區 2"/>
          <p:cNvSpPr>
            <a:spLocks noGrp="1"/>
          </p:cNvSpPr>
          <p:nvPr>
            <p:ph idx="4294967295"/>
          </p:nvPr>
        </p:nvSpPr>
        <p:spPr>
          <a:xfrm>
            <a:off x="468313" y="1484313"/>
            <a:ext cx="8229600" cy="4525962"/>
          </a:xfrm>
        </p:spPr>
        <p:txBody>
          <a:bodyPr/>
          <a:lstStyle/>
          <a:p>
            <a:pPr eaLnBrk="1" hangingPunct="1">
              <a:buFont typeface="Wingdings" pitchFamily="2" charset="2"/>
              <a:buNone/>
            </a:pPr>
            <a:endParaRPr lang="en-US" altLang="zh-TW" smtClean="0"/>
          </a:p>
          <a:p>
            <a:pPr eaLnBrk="1" hangingPunct="1"/>
            <a:endParaRPr lang="zh-TW" altLang="en-US" smtClean="0"/>
          </a:p>
        </p:txBody>
      </p:sp>
      <p:grpSp>
        <p:nvGrpSpPr>
          <p:cNvPr id="25604" name="群組 9"/>
          <p:cNvGrpSpPr>
            <a:grpSpLocks/>
          </p:cNvGrpSpPr>
          <p:nvPr/>
        </p:nvGrpSpPr>
        <p:grpSpPr bwMode="auto">
          <a:xfrm>
            <a:off x="107950" y="1844675"/>
            <a:ext cx="8888413" cy="3959225"/>
            <a:chOff x="75454" y="2060848"/>
            <a:chExt cx="8889035" cy="3959214"/>
          </a:xfrm>
        </p:grpSpPr>
        <p:sp>
          <p:nvSpPr>
            <p:cNvPr id="25605" name="圓角矩形 4"/>
            <p:cNvSpPr>
              <a:spLocks noChangeArrowheads="1"/>
            </p:cNvSpPr>
            <p:nvPr/>
          </p:nvSpPr>
          <p:spPr bwMode="auto">
            <a:xfrm>
              <a:off x="3059832" y="2060848"/>
              <a:ext cx="5904657" cy="1224136"/>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400">
                  <a:solidFill>
                    <a:srgbClr val="000000"/>
                  </a:solidFill>
                  <a:latin typeface="標楷體" pitchFamily="65" charset="-120"/>
                  <a:ea typeface="標楷體" pitchFamily="65" charset="-120"/>
                </a:rPr>
                <a:t>與組織交易中間存在著多樣化的交易形態</a:t>
              </a:r>
              <a:endParaRPr kumimoji="0" lang="zh-TW" altLang="en-US" sz="2400">
                <a:solidFill>
                  <a:srgbClr val="000000"/>
                </a:solidFill>
                <a:latin typeface="標楷體" pitchFamily="65" charset="-120"/>
                <a:ea typeface="標楷體" pitchFamily="65" charset="-120"/>
              </a:endParaRPr>
            </a:p>
          </p:txBody>
        </p:sp>
        <p:sp>
          <p:nvSpPr>
            <p:cNvPr id="25606" name="圓角矩形 5"/>
            <p:cNvSpPr>
              <a:spLocks noChangeArrowheads="1"/>
            </p:cNvSpPr>
            <p:nvPr/>
          </p:nvSpPr>
          <p:spPr bwMode="auto">
            <a:xfrm>
              <a:off x="3059831" y="3449987"/>
              <a:ext cx="5904657" cy="1222910"/>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400">
                  <a:solidFill>
                    <a:srgbClr val="000000"/>
                  </a:solidFill>
                  <a:latin typeface="標楷體" pitchFamily="65" charset="-120"/>
                  <a:ea typeface="標楷體" pitchFamily="65" charset="-120"/>
                </a:rPr>
                <a:t>流通企業視其因應交易成本的產生，可朝純粹的市場交易或組織交易這兩個方向調整其交易形態</a:t>
              </a:r>
              <a:r>
                <a:rPr kumimoji="0" lang="zh-TW" altLang="en-US" sz="2400">
                  <a:solidFill>
                    <a:srgbClr val="000000"/>
                  </a:solidFill>
                  <a:latin typeface="標楷體" pitchFamily="65" charset="-120"/>
                  <a:ea typeface="標楷體" pitchFamily="65" charset="-120"/>
                </a:rPr>
                <a:t>。</a:t>
              </a:r>
              <a:endParaRPr kumimoji="0" lang="en-US" altLang="zh-TW" sz="2400">
                <a:solidFill>
                  <a:srgbClr val="000000"/>
                </a:solidFill>
                <a:latin typeface="標楷體" pitchFamily="65" charset="-120"/>
                <a:ea typeface="標楷體" pitchFamily="65" charset="-120"/>
              </a:endParaRPr>
            </a:p>
          </p:txBody>
        </p:sp>
        <p:sp>
          <p:nvSpPr>
            <p:cNvPr id="2" name="圓角矩形 1"/>
            <p:cNvSpPr/>
            <p:nvPr/>
          </p:nvSpPr>
          <p:spPr>
            <a:xfrm>
              <a:off x="75454" y="2673621"/>
              <a:ext cx="2911679" cy="2590793"/>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zh-TW" sz="2800" b="1" dirty="0">
                  <a:solidFill>
                    <a:schemeClr val="bg1"/>
                  </a:solidFill>
                  <a:cs typeface="Times New Roman" pitchFamily="18" charset="0"/>
                </a:rPr>
                <a:t>市場交易</a:t>
              </a:r>
              <a:endParaRPr kumimoji="0" lang="en-US" altLang="zh-TW" sz="2800" b="1" dirty="0">
                <a:solidFill>
                  <a:schemeClr val="bg1"/>
                </a:solidFill>
                <a:cs typeface="Times New Roman" pitchFamily="18" charset="0"/>
              </a:endParaRPr>
            </a:p>
            <a:p>
              <a:pPr algn="ctr">
                <a:defRPr/>
              </a:pPr>
              <a:r>
                <a:rPr kumimoji="0" lang="zh-TW" altLang="zh-TW" sz="2800" b="1" dirty="0">
                  <a:solidFill>
                    <a:schemeClr val="bg1"/>
                  </a:solidFill>
                  <a:cs typeface="Times New Roman" pitchFamily="18" charset="0"/>
                </a:rPr>
                <a:t>（</a:t>
              </a:r>
              <a:r>
                <a:rPr kumimoji="0" lang="en-US" altLang="zh-TW" sz="2800" b="1" dirty="0">
                  <a:solidFill>
                    <a:schemeClr val="bg1"/>
                  </a:solidFill>
                  <a:cs typeface="Times New Roman" pitchFamily="18" charset="0"/>
                </a:rPr>
                <a:t>Transactions</a:t>
              </a:r>
              <a:r>
                <a:rPr kumimoji="0" lang="zh-TW" altLang="zh-TW" sz="2800" b="1" dirty="0">
                  <a:solidFill>
                    <a:schemeClr val="bg1"/>
                  </a:solidFill>
                  <a:cs typeface="Times New Roman" pitchFamily="18" charset="0"/>
                </a:rPr>
                <a:t>）</a:t>
              </a:r>
              <a:endParaRPr kumimoji="0" lang="zh-TW" altLang="en-US" sz="2800" b="1" dirty="0">
                <a:solidFill>
                  <a:schemeClr val="bg1"/>
                </a:solidFill>
                <a:cs typeface="Times New Roman" pitchFamily="18" charset="0"/>
              </a:endParaRPr>
            </a:p>
          </p:txBody>
        </p:sp>
        <p:sp>
          <p:nvSpPr>
            <p:cNvPr id="25608" name="圓角矩形 11"/>
            <p:cNvSpPr>
              <a:spLocks noChangeArrowheads="1"/>
            </p:cNvSpPr>
            <p:nvPr/>
          </p:nvSpPr>
          <p:spPr bwMode="auto">
            <a:xfrm>
              <a:off x="3058616" y="4797152"/>
              <a:ext cx="5904657" cy="1222910"/>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400">
                  <a:solidFill>
                    <a:srgbClr val="000000"/>
                  </a:solidFill>
                  <a:latin typeface="標楷體" pitchFamily="65" charset="-120"/>
                  <a:ea typeface="標楷體" pitchFamily="65" charset="-120"/>
                </a:rPr>
                <a:t>市場交易以交易主體的匿名性及一次性為原則，僅限於交易現場的交換行為。</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0"/>
          </p:nvPr>
        </p:nvSpPr>
        <p:spPr/>
        <p:txBody>
          <a:bodyPr/>
          <a:lstStyle/>
          <a:p>
            <a:pPr>
              <a:defRPr/>
            </a:pPr>
            <a:fld id="{ADFB5F7C-E884-4DCB-956B-5C017DBC657D}" type="slidenum">
              <a:rPr lang="zh-TW" altLang="zh-TW"/>
              <a:pPr>
                <a:defRPr/>
              </a:pPr>
              <a:t>12</a:t>
            </a:fld>
            <a:endParaRPr lang="en-US" altLang="zh-TW"/>
          </a:p>
        </p:txBody>
      </p:sp>
      <p:sp>
        <p:nvSpPr>
          <p:cNvPr id="26626" name="標題 1"/>
          <p:cNvSpPr>
            <a:spLocks noGrp="1"/>
          </p:cNvSpPr>
          <p:nvPr>
            <p:ph type="title"/>
          </p:nvPr>
        </p:nvSpPr>
        <p:spPr/>
        <p:txBody>
          <a:bodyPr/>
          <a:lstStyle/>
          <a:p>
            <a:pPr eaLnBrk="1" hangingPunct="1"/>
            <a:r>
              <a:rPr lang="en-US" altLang="zh-TW" smtClean="0">
                <a:solidFill>
                  <a:schemeClr val="tx1"/>
                </a:solidFill>
              </a:rPr>
              <a:t>4.2.2.2  </a:t>
            </a:r>
            <a:r>
              <a:rPr lang="zh-TW" altLang="zh-TW" smtClean="0">
                <a:solidFill>
                  <a:schemeClr val="tx1"/>
                </a:solidFill>
              </a:rPr>
              <a:t>反覆交易</a:t>
            </a:r>
            <a:endParaRPr lang="zh-TW" altLang="en-US" smtClean="0">
              <a:solidFill>
                <a:schemeClr val="tx1"/>
              </a:solidFill>
            </a:endParaRPr>
          </a:p>
        </p:txBody>
      </p:sp>
      <p:sp>
        <p:nvSpPr>
          <p:cNvPr id="26627" name="Rectangle 8"/>
          <p:cNvSpPr>
            <a:spLocks noGrp="1" noChangeArrowheads="1"/>
          </p:cNvSpPr>
          <p:nvPr>
            <p:ph type="body" sz="half" idx="1"/>
          </p:nvPr>
        </p:nvSpPr>
        <p:spPr>
          <a:xfrm>
            <a:off x="468313" y="1412875"/>
            <a:ext cx="8229600" cy="2185988"/>
          </a:xfrm>
        </p:spPr>
        <p:txBody>
          <a:bodyPr/>
          <a:lstStyle/>
          <a:p>
            <a:pPr eaLnBrk="1" hangingPunct="1"/>
            <a:r>
              <a:rPr lang="zh-TW" altLang="zh-TW" smtClean="0"/>
              <a:t>我們在日常生活中時常建立「</a:t>
            </a:r>
            <a:r>
              <a:rPr lang="zh-TW" altLang="zh-TW" b="0" smtClean="0"/>
              <a:t>友好關係</a:t>
            </a:r>
            <a:r>
              <a:rPr lang="zh-TW" altLang="zh-TW" smtClean="0"/>
              <a:t>」，這就是反覆交易（</a:t>
            </a:r>
            <a:r>
              <a:rPr lang="en-US" altLang="zh-TW" smtClean="0"/>
              <a:t>Repeated Transactions</a:t>
            </a:r>
            <a:r>
              <a:rPr lang="zh-TW" altLang="zh-TW" smtClean="0"/>
              <a:t>），可削減買賣雙方的交易成本。</a:t>
            </a:r>
            <a:endParaRPr lang="zh-TW" altLang="en-US" smtClean="0"/>
          </a:p>
        </p:txBody>
      </p:sp>
      <p:pic>
        <p:nvPicPr>
          <p:cNvPr id="1026" name="Picture 2" descr="C:\Users\wu\AppData\Local\Microsoft\Windows\Temporary Internet Files\Content.IE5\BPEU2QA0\MP900289475[1].jpg"/>
          <p:cNvPicPr>
            <a:picLocks noChangeAspect="1" noChangeArrowheads="1"/>
          </p:cNvPicPr>
          <p:nvPr/>
        </p:nvPicPr>
        <p:blipFill>
          <a:blip r:embed="rId2" cstate="print"/>
          <a:srcRect/>
          <a:stretch>
            <a:fillRect/>
          </a:stretch>
        </p:blipFill>
        <p:spPr bwMode="auto">
          <a:xfrm>
            <a:off x="1547664" y="3059693"/>
            <a:ext cx="2664296" cy="3321660"/>
          </a:xfrm>
          <a:prstGeom prst="rect">
            <a:avLst/>
          </a:prstGeom>
          <a:ln w="88900" cap="sq" cmpd="thickThin">
            <a:solidFill>
              <a:srgbClr val="000000"/>
            </a:solidFill>
            <a:prstDash val="solid"/>
            <a:miter lim="800000"/>
          </a:ln>
          <a:effectLst>
            <a:innerShdw blurRad="76200">
              <a:srgbClr val="000000"/>
            </a:innerShdw>
          </a:effectLst>
        </p:spPr>
      </p:pic>
      <p:sp>
        <p:nvSpPr>
          <p:cNvPr id="26629" name="橢圓 4"/>
          <p:cNvSpPr>
            <a:spLocks noChangeArrowheads="1"/>
          </p:cNvSpPr>
          <p:nvPr/>
        </p:nvSpPr>
        <p:spPr bwMode="auto">
          <a:xfrm>
            <a:off x="4427538" y="4000500"/>
            <a:ext cx="3960812" cy="1439863"/>
          </a:xfrm>
          <a:prstGeom prst="ellipse">
            <a:avLst/>
          </a:prstGeom>
          <a:solidFill>
            <a:srgbClr val="5C87BC"/>
          </a:solidFill>
          <a:ln w="25400" algn="ctr">
            <a:solidFill>
              <a:srgbClr val="385D8A"/>
            </a:solidFill>
            <a:round/>
            <a:headEnd/>
            <a:tailEnd/>
          </a:ln>
        </p:spPr>
        <p:txBody>
          <a:bodyPr anchor="ctr"/>
          <a:lstStyle/>
          <a:p>
            <a:pPr algn="ctr"/>
            <a:r>
              <a:rPr kumimoji="0" lang="zh-TW" altLang="en-US" sz="2800" b="1">
                <a:solidFill>
                  <a:srgbClr val="FFFFFF"/>
                </a:solidFill>
                <a:latin typeface="標楷體" pitchFamily="65" charset="-120"/>
                <a:ea typeface="標楷體" pitchFamily="65" charset="-120"/>
              </a:rPr>
              <a:t>例如：</a:t>
            </a:r>
            <a:endParaRPr kumimoji="0" lang="en-US" altLang="zh-TW" sz="2800" b="1">
              <a:solidFill>
                <a:srgbClr val="FFFFFF"/>
              </a:solidFill>
              <a:latin typeface="標楷體" pitchFamily="65" charset="-120"/>
              <a:ea typeface="標楷體" pitchFamily="65" charset="-120"/>
            </a:endParaRPr>
          </a:p>
          <a:p>
            <a:pPr algn="ctr"/>
            <a:r>
              <a:rPr kumimoji="0" lang="zh-TW" altLang="en-US" sz="2800">
                <a:solidFill>
                  <a:srgbClr val="FFFFFF"/>
                </a:solidFill>
                <a:latin typeface="標楷體" pitchFamily="65" charset="-120"/>
                <a:ea typeface="標楷體" pitchFamily="65" charset="-120"/>
              </a:rPr>
              <a:t>美髮師</a:t>
            </a:r>
            <a:r>
              <a:rPr kumimoji="0" lang="en-US" altLang="zh-TW" sz="2800">
                <a:solidFill>
                  <a:srgbClr val="FFFFFF"/>
                </a:solidFill>
                <a:latin typeface="標楷體" pitchFamily="65" charset="-120"/>
                <a:ea typeface="標楷體" pitchFamily="65" charset="-120"/>
              </a:rPr>
              <a:t>—</a:t>
            </a:r>
            <a:r>
              <a:rPr kumimoji="0" lang="zh-TW" altLang="en-US" sz="2800">
                <a:solidFill>
                  <a:srgbClr val="FFFFFF"/>
                </a:solidFill>
                <a:latin typeface="標楷體" pitchFamily="65" charset="-120"/>
                <a:ea typeface="標楷體" pitchFamily="65" charset="-120"/>
              </a:rPr>
              <a:t>顧客之關係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
          <p:cNvSpPr>
            <a:spLocks noGrp="1"/>
          </p:cNvSpPr>
          <p:nvPr>
            <p:ph type="sldNum" sz="quarter" idx="10"/>
          </p:nvPr>
        </p:nvSpPr>
        <p:spPr/>
        <p:txBody>
          <a:bodyPr/>
          <a:lstStyle/>
          <a:p>
            <a:pPr>
              <a:defRPr/>
            </a:pPr>
            <a:fld id="{D556E074-F231-406E-82D8-09B910EA28CB}" type="slidenum">
              <a:rPr lang="zh-TW" altLang="zh-TW"/>
              <a:pPr>
                <a:defRPr/>
              </a:pPr>
              <a:t>13</a:t>
            </a:fld>
            <a:endParaRPr lang="en-US" altLang="zh-TW"/>
          </a:p>
        </p:txBody>
      </p:sp>
      <p:sp>
        <p:nvSpPr>
          <p:cNvPr id="27650" name="標題 1"/>
          <p:cNvSpPr>
            <a:spLocks noGrp="1"/>
          </p:cNvSpPr>
          <p:nvPr>
            <p:ph type="title" idx="4294967295"/>
          </p:nvPr>
        </p:nvSpPr>
        <p:spPr/>
        <p:txBody>
          <a:bodyPr/>
          <a:lstStyle/>
          <a:p>
            <a:pPr eaLnBrk="1" hangingPunct="1"/>
            <a:r>
              <a:rPr lang="en-US" altLang="zh-TW" smtClean="0">
                <a:solidFill>
                  <a:schemeClr val="tx1"/>
                </a:solidFill>
              </a:rPr>
              <a:t>4.2.2.3  </a:t>
            </a:r>
            <a:r>
              <a:rPr lang="zh-TW" altLang="zh-TW" smtClean="0">
                <a:solidFill>
                  <a:schemeClr val="tx1"/>
                </a:solidFill>
              </a:rPr>
              <a:t>長期交易</a:t>
            </a:r>
            <a:endParaRPr lang="zh-TW" altLang="en-US" smtClean="0">
              <a:solidFill>
                <a:schemeClr val="tx1"/>
              </a:solidFill>
            </a:endParaRPr>
          </a:p>
        </p:txBody>
      </p:sp>
      <p:grpSp>
        <p:nvGrpSpPr>
          <p:cNvPr id="27651" name="群組 1"/>
          <p:cNvGrpSpPr>
            <a:grpSpLocks/>
          </p:cNvGrpSpPr>
          <p:nvPr/>
        </p:nvGrpSpPr>
        <p:grpSpPr bwMode="auto">
          <a:xfrm>
            <a:off x="509588" y="2276475"/>
            <a:ext cx="8023225" cy="3240088"/>
            <a:chOff x="520749" y="2276872"/>
            <a:chExt cx="8022409" cy="3240881"/>
          </a:xfrm>
        </p:grpSpPr>
        <p:sp>
          <p:nvSpPr>
            <p:cNvPr id="27652" name="圓角矩形 4"/>
            <p:cNvSpPr>
              <a:spLocks noChangeArrowheads="1"/>
            </p:cNvSpPr>
            <p:nvPr/>
          </p:nvSpPr>
          <p:spPr bwMode="auto">
            <a:xfrm>
              <a:off x="3563888" y="2276872"/>
              <a:ext cx="4968875" cy="936625"/>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標楷體" pitchFamily="65" charset="-120"/>
                  <a:ea typeface="標楷體" pitchFamily="65" charset="-120"/>
                </a:rPr>
                <a:t>持續性、長時間反覆交易的一種交易形態</a:t>
              </a:r>
              <a:r>
                <a:rPr kumimoji="0" lang="zh-TW" altLang="en-US" sz="2800">
                  <a:solidFill>
                    <a:srgbClr val="000000"/>
                  </a:solidFill>
                  <a:latin typeface="標楷體" pitchFamily="65" charset="-120"/>
                  <a:ea typeface="標楷體" pitchFamily="65" charset="-120"/>
                </a:rPr>
                <a:t>。</a:t>
              </a:r>
            </a:p>
          </p:txBody>
        </p:sp>
        <p:sp>
          <p:nvSpPr>
            <p:cNvPr id="27653" name="圓角矩形 5"/>
            <p:cNvSpPr>
              <a:spLocks noChangeArrowheads="1"/>
            </p:cNvSpPr>
            <p:nvPr/>
          </p:nvSpPr>
          <p:spPr bwMode="auto">
            <a:xfrm>
              <a:off x="3563938" y="3428255"/>
              <a:ext cx="4968875" cy="936625"/>
            </a:xfrm>
            <a:prstGeom prst="roundRect">
              <a:avLst>
                <a:gd name="adj" fmla="val 16667"/>
              </a:avLst>
            </a:prstGeom>
            <a:solidFill>
              <a:schemeClr val="bg1"/>
            </a:solidFill>
            <a:ln w="57150" algn="ctr">
              <a:solidFill>
                <a:srgbClr val="5C87BC"/>
              </a:solidFill>
              <a:round/>
              <a:headEnd/>
              <a:tailEnd/>
            </a:ln>
          </p:spPr>
          <p:txBody>
            <a:bodyPr anchor="ctr"/>
            <a:lstStyle/>
            <a:p>
              <a:pPr algn="ctr"/>
              <a:r>
                <a:rPr kumimoji="0" lang="zh-TW" altLang="zh-TW" sz="2800">
                  <a:solidFill>
                    <a:srgbClr val="000000"/>
                  </a:solidFill>
                  <a:latin typeface="標楷體" pitchFamily="65" charset="-120"/>
                  <a:ea typeface="標楷體" pitchFamily="65" charset="-120"/>
                </a:rPr>
                <a:t>傾向採用契約關係的現實手段</a:t>
              </a:r>
              <a:r>
                <a:rPr kumimoji="0" lang="zh-TW" altLang="en-US" sz="2800">
                  <a:solidFill>
                    <a:srgbClr val="000000"/>
                  </a:solidFill>
                  <a:latin typeface="標楷體" pitchFamily="65" charset="-120"/>
                  <a:ea typeface="標楷體" pitchFamily="65" charset="-120"/>
                </a:rPr>
                <a:t>。</a:t>
              </a:r>
            </a:p>
          </p:txBody>
        </p:sp>
        <p:sp>
          <p:nvSpPr>
            <p:cNvPr id="27654" name="圓角矩形 7"/>
            <p:cNvSpPr>
              <a:spLocks noChangeArrowheads="1"/>
            </p:cNvSpPr>
            <p:nvPr/>
          </p:nvSpPr>
          <p:spPr bwMode="auto">
            <a:xfrm>
              <a:off x="3574283" y="4581128"/>
              <a:ext cx="4968875" cy="936625"/>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標楷體" pitchFamily="65" charset="-120"/>
                  <a:ea typeface="標楷體" pitchFamily="65" charset="-120"/>
                </a:rPr>
                <a:t>長期交易中買賣的對立問題，在契約內容中得以緩和</a:t>
              </a:r>
              <a:r>
                <a:rPr kumimoji="0" lang="zh-TW" altLang="en-US" sz="2800">
                  <a:solidFill>
                    <a:srgbClr val="000000"/>
                  </a:solidFill>
                  <a:latin typeface="標楷體" pitchFamily="65" charset="-120"/>
                  <a:ea typeface="標楷體" pitchFamily="65" charset="-120"/>
                </a:rPr>
                <a:t>。</a:t>
              </a:r>
            </a:p>
          </p:txBody>
        </p:sp>
        <p:sp>
          <p:nvSpPr>
            <p:cNvPr id="9" name="圓角矩形 8"/>
            <p:cNvSpPr/>
            <p:nvPr/>
          </p:nvSpPr>
          <p:spPr>
            <a:xfrm>
              <a:off x="520749" y="2600801"/>
              <a:ext cx="2795303" cy="2591434"/>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長期交易（</a:t>
              </a:r>
              <a:r>
                <a:rPr kumimoji="0" lang="en-US" altLang="zh-TW" sz="2800" b="1" dirty="0">
                  <a:solidFill>
                    <a:schemeClr val="bg1"/>
                  </a:solidFill>
                  <a:cs typeface="Times New Roman" pitchFamily="18" charset="0"/>
                </a:rPr>
                <a:t>Long-term Relationships)</a:t>
              </a:r>
              <a:endParaRPr kumimoji="0" lang="zh-TW" altLang="en-US" sz="2800" b="1" dirty="0">
                <a:solidFill>
                  <a:schemeClr val="bg1"/>
                </a:solidFill>
                <a:cs typeface="Times New Roman"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1"/>
          <p:cNvSpPr>
            <a:spLocks noGrp="1"/>
          </p:cNvSpPr>
          <p:nvPr>
            <p:ph type="sldNum" sz="quarter" idx="10"/>
          </p:nvPr>
        </p:nvSpPr>
        <p:spPr/>
        <p:txBody>
          <a:bodyPr/>
          <a:lstStyle/>
          <a:p>
            <a:pPr>
              <a:defRPr/>
            </a:pPr>
            <a:fld id="{23A25E49-1184-4B94-987F-63ED5A498A14}" type="slidenum">
              <a:rPr lang="zh-TW" altLang="zh-TW"/>
              <a:pPr>
                <a:defRPr/>
              </a:pPr>
              <a:t>14</a:t>
            </a:fld>
            <a:endParaRPr lang="en-US" altLang="zh-TW"/>
          </a:p>
        </p:txBody>
      </p:sp>
      <p:sp>
        <p:nvSpPr>
          <p:cNvPr id="29698" name="標題 1"/>
          <p:cNvSpPr>
            <a:spLocks noGrp="1"/>
          </p:cNvSpPr>
          <p:nvPr>
            <p:ph type="title" idx="4294967295"/>
          </p:nvPr>
        </p:nvSpPr>
        <p:spPr/>
        <p:txBody>
          <a:bodyPr/>
          <a:lstStyle/>
          <a:p>
            <a:pPr eaLnBrk="1" hangingPunct="1"/>
            <a:r>
              <a:rPr lang="en-US" altLang="zh-TW" smtClean="0">
                <a:solidFill>
                  <a:schemeClr val="tx1"/>
                </a:solidFill>
              </a:rPr>
              <a:t>4.2.2.4  </a:t>
            </a:r>
            <a:r>
              <a:rPr lang="zh-TW" altLang="zh-TW" smtClean="0">
                <a:solidFill>
                  <a:schemeClr val="tx1"/>
                </a:solidFill>
              </a:rPr>
              <a:t>合夥關係</a:t>
            </a:r>
          </a:p>
        </p:txBody>
      </p:sp>
      <p:grpSp>
        <p:nvGrpSpPr>
          <p:cNvPr id="29699" name="群組 2"/>
          <p:cNvGrpSpPr>
            <a:grpSpLocks/>
          </p:cNvGrpSpPr>
          <p:nvPr/>
        </p:nvGrpSpPr>
        <p:grpSpPr bwMode="auto">
          <a:xfrm>
            <a:off x="539750" y="1268413"/>
            <a:ext cx="8243888" cy="4464050"/>
            <a:chOff x="143767" y="1701701"/>
            <a:chExt cx="8748713" cy="4463901"/>
          </a:xfrm>
        </p:grpSpPr>
        <p:sp>
          <p:nvSpPr>
            <p:cNvPr id="29701" name="圓角矩形 4"/>
            <p:cNvSpPr>
              <a:spLocks noChangeArrowheads="1"/>
            </p:cNvSpPr>
            <p:nvPr/>
          </p:nvSpPr>
          <p:spPr bwMode="auto">
            <a:xfrm>
              <a:off x="3023492" y="1701701"/>
              <a:ext cx="5868988" cy="1439862"/>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標楷體" pitchFamily="65" charset="-120"/>
                  <a:ea typeface="標楷體" pitchFamily="65" charset="-120"/>
                </a:rPr>
                <a:t>大幅度提高交易金額、次數與保持長期流通機能相互依存度的連續性交易關係</a:t>
              </a:r>
              <a:r>
                <a:rPr kumimoji="0" lang="zh-TW" altLang="en-US" sz="2800">
                  <a:solidFill>
                    <a:srgbClr val="000000"/>
                  </a:solidFill>
                  <a:latin typeface="標楷體" pitchFamily="65" charset="-120"/>
                  <a:ea typeface="標楷體" pitchFamily="65" charset="-120"/>
                </a:rPr>
                <a:t>。</a:t>
              </a:r>
            </a:p>
          </p:txBody>
        </p:sp>
        <p:sp>
          <p:nvSpPr>
            <p:cNvPr id="29702" name="圓角矩形 5"/>
            <p:cNvSpPr>
              <a:spLocks noChangeArrowheads="1"/>
            </p:cNvSpPr>
            <p:nvPr/>
          </p:nvSpPr>
          <p:spPr bwMode="auto">
            <a:xfrm>
              <a:off x="3023492" y="3213695"/>
              <a:ext cx="5868988" cy="1439862"/>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800">
                  <a:solidFill>
                    <a:srgbClr val="000000"/>
                  </a:solidFill>
                  <a:latin typeface="標楷體" pitchFamily="65" charset="-120"/>
                  <a:ea typeface="標楷體" pitchFamily="65" charset="-120"/>
                </a:rPr>
                <a:t>買</a:t>
              </a:r>
              <a:r>
                <a:rPr kumimoji="0" lang="zh-TW" altLang="zh-TW" sz="2800">
                  <a:solidFill>
                    <a:srgbClr val="000000"/>
                  </a:solidFill>
                  <a:latin typeface="標楷體" pitchFamily="65" charset="-120"/>
                  <a:ea typeface="標楷體" pitchFamily="65" charset="-120"/>
                </a:rPr>
                <a:t>方與多數賣方簽定長期交易契約，只向少數特定的賣方集中採購</a:t>
              </a:r>
              <a:r>
                <a:rPr kumimoji="0" lang="zh-TW" altLang="en-US" sz="2800">
                  <a:solidFill>
                    <a:srgbClr val="000000"/>
                  </a:solidFill>
                  <a:latin typeface="標楷體" pitchFamily="65" charset="-120"/>
                  <a:ea typeface="標楷體" pitchFamily="65" charset="-120"/>
                </a:rPr>
                <a:t>。提高對彼此的依存度。</a:t>
              </a:r>
            </a:p>
          </p:txBody>
        </p:sp>
        <p:sp>
          <p:nvSpPr>
            <p:cNvPr id="29703" name="圓角矩形 6"/>
            <p:cNvSpPr>
              <a:spLocks noChangeArrowheads="1"/>
            </p:cNvSpPr>
            <p:nvPr/>
          </p:nvSpPr>
          <p:spPr bwMode="auto">
            <a:xfrm>
              <a:off x="3023492" y="4725739"/>
              <a:ext cx="5868988" cy="1439863"/>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800">
                  <a:solidFill>
                    <a:srgbClr val="000000"/>
                  </a:solidFill>
                  <a:latin typeface="標楷體" pitchFamily="65" charset="-120"/>
                  <a:ea typeface="標楷體" pitchFamily="65" charset="-120"/>
                </a:rPr>
                <a:t>合夥關係的建立，須限定特定少數可信賴的交易對象，並要有明確的經營目標。</a:t>
              </a:r>
            </a:p>
          </p:txBody>
        </p:sp>
        <p:sp>
          <p:nvSpPr>
            <p:cNvPr id="9" name="圓角矩形 8"/>
            <p:cNvSpPr/>
            <p:nvPr/>
          </p:nvSpPr>
          <p:spPr>
            <a:xfrm>
              <a:off x="143767" y="2709729"/>
              <a:ext cx="2794939" cy="2592301"/>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合夥關係（</a:t>
              </a:r>
              <a:r>
                <a:rPr kumimoji="0" lang="en-US" altLang="zh-TW" sz="2800" b="1" dirty="0">
                  <a:solidFill>
                    <a:schemeClr val="bg1"/>
                  </a:solidFill>
                  <a:cs typeface="Times New Roman" pitchFamily="18" charset="0"/>
                </a:rPr>
                <a:t>Buyer-seller Partnerships </a:t>
              </a:r>
              <a:r>
                <a:rPr kumimoji="0" lang="zh-TW" altLang="en-US" sz="2800" b="1" dirty="0">
                  <a:solidFill>
                    <a:schemeClr val="bg1"/>
                  </a:solidFill>
                  <a:cs typeface="Times New Roman" pitchFamily="18" charset="0"/>
                </a:rPr>
                <a:t>）</a:t>
              </a:r>
            </a:p>
          </p:txBody>
        </p:sp>
      </p:grpSp>
      <p:pic>
        <p:nvPicPr>
          <p:cNvPr id="29700" name="Picture 10" descr="C:\Users\Yuki\AppData\Local\Microsoft\Windows\Temporary Internet Files\Content.IE5\0W0HWQWI\MC900437115[1].wmf"/>
          <p:cNvPicPr>
            <a:picLocks noChangeAspect="1" noChangeArrowheads="1"/>
          </p:cNvPicPr>
          <p:nvPr/>
        </p:nvPicPr>
        <p:blipFill>
          <a:blip r:embed="rId2"/>
          <a:srcRect/>
          <a:stretch>
            <a:fillRect/>
          </a:stretch>
        </p:blipFill>
        <p:spPr bwMode="auto">
          <a:xfrm>
            <a:off x="755650" y="4941888"/>
            <a:ext cx="2232025" cy="152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1"/>
          <p:cNvSpPr>
            <a:spLocks noGrp="1"/>
          </p:cNvSpPr>
          <p:nvPr>
            <p:ph type="sldNum" sz="quarter" idx="10"/>
          </p:nvPr>
        </p:nvSpPr>
        <p:spPr/>
        <p:txBody>
          <a:bodyPr/>
          <a:lstStyle/>
          <a:p>
            <a:pPr>
              <a:defRPr/>
            </a:pPr>
            <a:fld id="{A6243BFA-98D6-427B-AE02-9DFC4771EF21}" type="slidenum">
              <a:rPr lang="zh-TW" altLang="zh-TW"/>
              <a:pPr>
                <a:defRPr/>
              </a:pPr>
              <a:t>15</a:t>
            </a:fld>
            <a:endParaRPr lang="en-US" altLang="zh-TW"/>
          </a:p>
        </p:txBody>
      </p:sp>
      <p:sp>
        <p:nvSpPr>
          <p:cNvPr id="30722" name="標題 1"/>
          <p:cNvSpPr>
            <a:spLocks noGrp="1"/>
          </p:cNvSpPr>
          <p:nvPr>
            <p:ph type="title" idx="4294967295"/>
          </p:nvPr>
        </p:nvSpPr>
        <p:spPr/>
        <p:txBody>
          <a:bodyPr/>
          <a:lstStyle/>
          <a:p>
            <a:pPr eaLnBrk="1" hangingPunct="1"/>
            <a:r>
              <a:rPr lang="en-US" altLang="zh-TW" smtClean="0">
                <a:solidFill>
                  <a:schemeClr val="tx1"/>
                </a:solidFill>
              </a:rPr>
              <a:t>4.2.2.5  </a:t>
            </a:r>
            <a:r>
              <a:rPr lang="zh-TW" altLang="zh-TW" smtClean="0">
                <a:solidFill>
                  <a:schemeClr val="tx1"/>
                </a:solidFill>
              </a:rPr>
              <a:t>策略聯盟</a:t>
            </a:r>
            <a:r>
              <a:rPr lang="en-US" altLang="zh-TW" sz="2400" smtClean="0">
                <a:solidFill>
                  <a:schemeClr val="tx1"/>
                </a:solidFill>
              </a:rPr>
              <a:t>1/4</a:t>
            </a:r>
            <a:endParaRPr lang="zh-TW" altLang="en-US" smtClean="0">
              <a:solidFill>
                <a:schemeClr val="tx1"/>
              </a:solidFill>
            </a:endParaRPr>
          </a:p>
        </p:txBody>
      </p:sp>
      <p:grpSp>
        <p:nvGrpSpPr>
          <p:cNvPr id="30723" name="群組 15"/>
          <p:cNvGrpSpPr>
            <a:grpSpLocks/>
          </p:cNvGrpSpPr>
          <p:nvPr/>
        </p:nvGrpSpPr>
        <p:grpSpPr bwMode="auto">
          <a:xfrm>
            <a:off x="142875" y="2060575"/>
            <a:ext cx="8893175" cy="3671888"/>
            <a:chOff x="323528" y="1905224"/>
            <a:chExt cx="8640962" cy="3540000"/>
          </a:xfrm>
        </p:grpSpPr>
        <p:sp>
          <p:nvSpPr>
            <p:cNvPr id="30724" name="圓角矩形 4"/>
            <p:cNvSpPr>
              <a:spLocks noChangeArrowheads="1"/>
            </p:cNvSpPr>
            <p:nvPr/>
          </p:nvSpPr>
          <p:spPr bwMode="auto">
            <a:xfrm>
              <a:off x="3291871" y="1905224"/>
              <a:ext cx="5672617" cy="1091728"/>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標楷體" pitchFamily="65" charset="-120"/>
                  <a:ea typeface="標楷體" pitchFamily="65" charset="-120"/>
                </a:rPr>
                <a:t>在合夥關係中帶有經營策略的意涵</a:t>
              </a:r>
              <a:r>
                <a:rPr kumimoji="0" lang="zh-TW" altLang="en-US" sz="2800">
                  <a:solidFill>
                    <a:srgbClr val="000000"/>
                  </a:solidFill>
                  <a:latin typeface="標楷體" pitchFamily="65" charset="-120"/>
                  <a:ea typeface="標楷體" pitchFamily="65" charset="-120"/>
                </a:rPr>
                <a:t>。</a:t>
              </a:r>
            </a:p>
          </p:txBody>
        </p:sp>
        <p:sp>
          <p:nvSpPr>
            <p:cNvPr id="11" name="圓角矩形 10"/>
            <p:cNvSpPr/>
            <p:nvPr/>
          </p:nvSpPr>
          <p:spPr>
            <a:xfrm>
              <a:off x="323528" y="2688830"/>
              <a:ext cx="2794970" cy="2015642"/>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策略聯盟（</a:t>
              </a:r>
              <a:r>
                <a:rPr kumimoji="0" lang="en-US" altLang="zh-TW" sz="2800" b="1" dirty="0">
                  <a:solidFill>
                    <a:schemeClr val="bg1"/>
                  </a:solidFill>
                  <a:cs typeface="Times New Roman" pitchFamily="18" charset="0"/>
                </a:rPr>
                <a:t>Strategic Alliance </a:t>
              </a:r>
              <a:r>
                <a:rPr kumimoji="0" lang="zh-TW" altLang="en-US" sz="2800" b="1" dirty="0">
                  <a:solidFill>
                    <a:schemeClr val="bg1"/>
                  </a:solidFill>
                  <a:cs typeface="Times New Roman" pitchFamily="18" charset="0"/>
                </a:rPr>
                <a:t>，</a:t>
              </a:r>
              <a:r>
                <a:rPr kumimoji="0" lang="en-US" altLang="zh-TW" sz="2800" b="1" dirty="0">
                  <a:solidFill>
                    <a:schemeClr val="bg1"/>
                  </a:solidFill>
                  <a:cs typeface="Times New Roman" pitchFamily="18" charset="0"/>
                </a:rPr>
                <a:t>Joint Ventures</a:t>
              </a:r>
              <a:r>
                <a:rPr kumimoji="0" lang="zh-TW" altLang="en-US" sz="2800" b="1" dirty="0">
                  <a:solidFill>
                    <a:schemeClr val="bg1"/>
                  </a:solidFill>
                  <a:cs typeface="Times New Roman" pitchFamily="18" charset="0"/>
                </a:rPr>
                <a:t>）</a:t>
              </a:r>
            </a:p>
          </p:txBody>
        </p:sp>
        <p:sp>
          <p:nvSpPr>
            <p:cNvPr id="30726" name="圓角矩形 13"/>
            <p:cNvSpPr>
              <a:spLocks noChangeArrowheads="1"/>
            </p:cNvSpPr>
            <p:nvPr/>
          </p:nvSpPr>
          <p:spPr bwMode="auto">
            <a:xfrm>
              <a:off x="3291870" y="3171777"/>
              <a:ext cx="5672618" cy="1049311"/>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800">
                  <a:solidFill>
                    <a:srgbClr val="000000"/>
                  </a:solidFill>
                  <a:latin typeface="標楷體" pitchFamily="65" charset="-120"/>
                  <a:ea typeface="標楷體" pitchFamily="65" charset="-120"/>
                </a:rPr>
                <a:t>目的在於徹底地改善企業競爭條件的交易策略。</a:t>
              </a:r>
            </a:p>
          </p:txBody>
        </p:sp>
        <p:sp>
          <p:nvSpPr>
            <p:cNvPr id="30727" name="圓角矩形 14"/>
            <p:cNvSpPr>
              <a:spLocks noChangeArrowheads="1"/>
            </p:cNvSpPr>
            <p:nvPr/>
          </p:nvSpPr>
          <p:spPr bwMode="auto">
            <a:xfrm>
              <a:off x="3291872" y="4395913"/>
              <a:ext cx="5672618" cy="1049311"/>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800">
                  <a:solidFill>
                    <a:srgbClr val="000000"/>
                  </a:solidFill>
                  <a:latin typeface="標楷體" pitchFamily="65" charset="-120"/>
                  <a:ea typeface="標楷體" pitchFamily="65" charset="-120"/>
                </a:rPr>
                <a:t>買賣雙方基於共同長期利益而建立穩固的企業間關係。</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 8"/>
          <p:cNvSpPr/>
          <p:nvPr/>
        </p:nvSpPr>
        <p:spPr>
          <a:xfrm>
            <a:off x="3173413" y="1482725"/>
            <a:ext cx="2797175" cy="938213"/>
          </a:xfrm>
          <a:prstGeom prst="roundRect">
            <a:avLst/>
          </a:prstGeom>
          <a:solidFill>
            <a:srgbClr val="5C87BC"/>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策略聯盟</a:t>
            </a:r>
          </a:p>
        </p:txBody>
      </p:sp>
      <p:sp>
        <p:nvSpPr>
          <p:cNvPr id="31746" name="標題 11"/>
          <p:cNvSpPr>
            <a:spLocks noGrp="1"/>
          </p:cNvSpPr>
          <p:nvPr>
            <p:ph type="title"/>
          </p:nvPr>
        </p:nvSpPr>
        <p:spPr/>
        <p:txBody>
          <a:bodyPr/>
          <a:lstStyle/>
          <a:p>
            <a:pPr eaLnBrk="1" hangingPunct="1"/>
            <a:r>
              <a:rPr lang="en-US" altLang="zh-TW" smtClean="0">
                <a:solidFill>
                  <a:schemeClr val="tx1"/>
                </a:solidFill>
              </a:rPr>
              <a:t>4.2.2.5  </a:t>
            </a:r>
            <a:r>
              <a:rPr lang="zh-TW" altLang="en-US" smtClean="0">
                <a:solidFill>
                  <a:schemeClr val="tx1"/>
                </a:solidFill>
              </a:rPr>
              <a:t>策略聯盟</a:t>
            </a:r>
            <a:r>
              <a:rPr lang="en-US" altLang="zh-TW" sz="2400" smtClean="0">
                <a:solidFill>
                  <a:schemeClr val="tx1"/>
                </a:solidFill>
              </a:rPr>
              <a:t>2/4</a:t>
            </a:r>
            <a:endParaRPr lang="zh-TW" altLang="en-US" smtClean="0">
              <a:solidFill>
                <a:schemeClr val="tx1"/>
              </a:solidFill>
            </a:endParaRPr>
          </a:p>
        </p:txBody>
      </p:sp>
      <p:sp>
        <p:nvSpPr>
          <p:cNvPr id="2" name="投影片編號版面配置區 1"/>
          <p:cNvSpPr>
            <a:spLocks noGrp="1"/>
          </p:cNvSpPr>
          <p:nvPr>
            <p:ph type="sldNum" sz="quarter" idx="10"/>
          </p:nvPr>
        </p:nvSpPr>
        <p:spPr/>
        <p:txBody>
          <a:bodyPr/>
          <a:lstStyle/>
          <a:p>
            <a:pPr>
              <a:defRPr/>
            </a:pPr>
            <a:fld id="{39B99104-4486-47B9-A1C2-B3429CB1506F}" type="slidenum">
              <a:rPr lang="zh-TW" altLang="zh-TW"/>
              <a:pPr>
                <a:defRPr/>
              </a:pPr>
              <a:t>16</a:t>
            </a:fld>
            <a:endParaRPr lang="en-US" altLang="zh-TW"/>
          </a:p>
        </p:txBody>
      </p:sp>
      <p:grpSp>
        <p:nvGrpSpPr>
          <p:cNvPr id="31748" name="群組 9"/>
          <p:cNvGrpSpPr>
            <a:grpSpLocks/>
          </p:cNvGrpSpPr>
          <p:nvPr/>
        </p:nvGrpSpPr>
        <p:grpSpPr bwMode="auto">
          <a:xfrm>
            <a:off x="479425" y="2997200"/>
            <a:ext cx="8159750" cy="1836738"/>
            <a:chOff x="480052" y="2996952"/>
            <a:chExt cx="8159123" cy="1836238"/>
          </a:xfrm>
        </p:grpSpPr>
        <p:sp>
          <p:nvSpPr>
            <p:cNvPr id="3" name="淚滴形 2"/>
            <p:cNvSpPr/>
            <p:nvPr/>
          </p:nvSpPr>
          <p:spPr>
            <a:xfrm>
              <a:off x="480052" y="3068371"/>
              <a:ext cx="1895329" cy="1764819"/>
            </a:xfrm>
            <a:prstGeom prst="teardrop">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設定共同目標</a:t>
              </a:r>
              <a:endParaRPr kumimoji="0" lang="zh-TW" altLang="en-US" sz="2800" dirty="0">
                <a:latin typeface="標楷體" pitchFamily="65" charset="-120"/>
              </a:endParaRPr>
            </a:p>
          </p:txBody>
        </p:sp>
        <p:sp>
          <p:nvSpPr>
            <p:cNvPr id="4" name="淚滴形 3"/>
            <p:cNvSpPr/>
            <p:nvPr/>
          </p:nvSpPr>
          <p:spPr>
            <a:xfrm>
              <a:off x="2567455" y="3068371"/>
              <a:ext cx="1896916" cy="1764819"/>
            </a:xfrm>
            <a:prstGeom prst="teardrop">
              <a:avLst/>
            </a:prstGeom>
            <a:solidFill>
              <a:srgbClr val="FFC000"/>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經營資源有效整合</a:t>
              </a:r>
              <a:endParaRPr kumimoji="0" lang="zh-TW" altLang="en-US" sz="2800" dirty="0">
                <a:latin typeface="標楷體" pitchFamily="65" charset="-120"/>
              </a:endParaRPr>
            </a:p>
          </p:txBody>
        </p:sp>
        <p:sp>
          <p:nvSpPr>
            <p:cNvPr id="5" name="淚滴形 4"/>
            <p:cNvSpPr/>
            <p:nvPr/>
          </p:nvSpPr>
          <p:spPr>
            <a:xfrm>
              <a:off x="4654856" y="3068371"/>
              <a:ext cx="1896917" cy="1764819"/>
            </a:xfrm>
            <a:prstGeom prst="teardrop">
              <a:avLst/>
            </a:prstGeom>
            <a:solidFill>
              <a:srgbClr val="92D050"/>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平等互惠原則</a:t>
              </a:r>
              <a:endParaRPr kumimoji="0" lang="zh-TW" altLang="en-US" sz="2800" dirty="0">
                <a:latin typeface="標楷體" pitchFamily="65" charset="-120"/>
              </a:endParaRPr>
            </a:p>
          </p:txBody>
        </p:sp>
        <p:sp>
          <p:nvSpPr>
            <p:cNvPr id="6" name="淚滴形 5"/>
            <p:cNvSpPr/>
            <p:nvPr/>
          </p:nvSpPr>
          <p:spPr>
            <a:xfrm>
              <a:off x="6743846" y="2996952"/>
              <a:ext cx="1895329" cy="1763233"/>
            </a:xfrm>
            <a:prstGeom prst="teardrop">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策略性</a:t>
              </a:r>
              <a:endParaRPr kumimoji="0" lang="zh-TW" altLang="en-US" sz="2800" dirty="0">
                <a:latin typeface="標楷體" pitchFamily="65" charset="-120"/>
              </a:endParaRPr>
            </a:p>
          </p:txBody>
        </p:sp>
      </p:grpSp>
      <p:sp>
        <p:nvSpPr>
          <p:cNvPr id="7" name="圓角矩形 6"/>
          <p:cNvSpPr/>
          <p:nvPr/>
        </p:nvSpPr>
        <p:spPr>
          <a:xfrm>
            <a:off x="179388" y="2852738"/>
            <a:ext cx="8785225" cy="2160587"/>
          </a:xfrm>
          <a:prstGeom prst="roundRect">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向下箭號 7"/>
          <p:cNvSpPr/>
          <p:nvPr/>
        </p:nvSpPr>
        <p:spPr>
          <a:xfrm>
            <a:off x="4011613" y="2205038"/>
            <a:ext cx="1120775" cy="75565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11" name="矩形 10"/>
          <p:cNvSpPr/>
          <p:nvPr/>
        </p:nvSpPr>
        <p:spPr>
          <a:xfrm>
            <a:off x="468313" y="5084763"/>
            <a:ext cx="8280400" cy="954087"/>
          </a:xfrm>
          <a:prstGeom prst="rect">
            <a:avLst/>
          </a:prstGeom>
        </p:spPr>
        <p:txBody>
          <a:bodyPr>
            <a:spAutoFit/>
          </a:bodyPr>
          <a:lstStyle/>
          <a:p>
            <a:pPr>
              <a:defRPr/>
            </a:pPr>
            <a:r>
              <a:rPr lang="zh-TW" altLang="en-US" sz="2800" dirty="0">
                <a:latin typeface="+mn-lt"/>
                <a:ea typeface="+mn-ea"/>
              </a:rPr>
              <a:t>「聯盟」（</a:t>
            </a:r>
            <a:r>
              <a:rPr lang="en-US" altLang="zh-TW" sz="2800" dirty="0">
                <a:latin typeface="+mn-lt"/>
                <a:ea typeface="+mn-ea"/>
              </a:rPr>
              <a:t>Alliance </a:t>
            </a:r>
            <a:r>
              <a:rPr lang="zh-TW" altLang="en-US" sz="2800" dirty="0">
                <a:latin typeface="+mn-lt"/>
                <a:ea typeface="+mn-ea"/>
              </a:rPr>
              <a:t>、</a:t>
            </a:r>
            <a:r>
              <a:rPr lang="en-US" altLang="zh-TW" sz="2800" dirty="0">
                <a:latin typeface="+mn-lt"/>
                <a:ea typeface="+mn-ea"/>
              </a:rPr>
              <a:t>Partnership </a:t>
            </a:r>
            <a:r>
              <a:rPr lang="zh-TW" altLang="en-US" sz="2800" dirty="0">
                <a:latin typeface="+mn-lt"/>
                <a:ea typeface="+mn-ea"/>
              </a:rPr>
              <a:t>、</a:t>
            </a:r>
            <a:r>
              <a:rPr lang="en-US" altLang="zh-TW" sz="2800" dirty="0">
                <a:latin typeface="+mn-lt"/>
                <a:ea typeface="+mn-ea"/>
              </a:rPr>
              <a:t>Coalition </a:t>
            </a:r>
            <a:r>
              <a:rPr lang="zh-TW" altLang="en-US" sz="2800" dirty="0">
                <a:latin typeface="+mn-lt"/>
                <a:ea typeface="+mn-ea"/>
              </a:rPr>
              <a:t>、</a:t>
            </a:r>
            <a:r>
              <a:rPr lang="en-US" altLang="zh-TW" sz="2800" dirty="0">
                <a:latin typeface="+mn-lt"/>
                <a:ea typeface="+mn-ea"/>
              </a:rPr>
              <a:t>Collaboration</a:t>
            </a:r>
            <a:r>
              <a:rPr lang="zh-TW" altLang="en-US" sz="2800" dirty="0">
                <a:latin typeface="+mn-lt"/>
                <a:ea typeface="+mn-ea"/>
              </a:rPr>
              <a:t>）一語，係意指獨立企業間的共同事業。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5"/>
          <p:cNvSpPr>
            <a:spLocks noGrp="1"/>
          </p:cNvSpPr>
          <p:nvPr>
            <p:ph type="title"/>
          </p:nvPr>
        </p:nvSpPr>
        <p:spPr/>
        <p:txBody>
          <a:bodyPr/>
          <a:lstStyle/>
          <a:p>
            <a:pPr eaLnBrk="1" hangingPunct="1"/>
            <a:r>
              <a:rPr lang="en-US" altLang="zh-TW" smtClean="0">
                <a:solidFill>
                  <a:schemeClr val="tx1"/>
                </a:solidFill>
              </a:rPr>
              <a:t>4.2.2.5  </a:t>
            </a:r>
            <a:r>
              <a:rPr lang="zh-TW" altLang="en-US" smtClean="0">
                <a:solidFill>
                  <a:schemeClr val="tx1"/>
                </a:solidFill>
              </a:rPr>
              <a:t>策略聯盟</a:t>
            </a:r>
            <a:r>
              <a:rPr lang="en-US" altLang="zh-TW" sz="2400" smtClean="0">
                <a:solidFill>
                  <a:schemeClr val="tx1"/>
                </a:solidFill>
              </a:rPr>
              <a:t>3/4</a:t>
            </a:r>
            <a:endParaRPr lang="zh-TW" altLang="en-US" smtClean="0">
              <a:solidFill>
                <a:schemeClr val="tx1"/>
              </a:solidFill>
            </a:endParaRPr>
          </a:p>
        </p:txBody>
      </p:sp>
      <p:sp>
        <p:nvSpPr>
          <p:cNvPr id="3" name="投影片編號版面配置區 2"/>
          <p:cNvSpPr>
            <a:spLocks noGrp="1"/>
          </p:cNvSpPr>
          <p:nvPr>
            <p:ph type="sldNum" sz="quarter" idx="10"/>
          </p:nvPr>
        </p:nvSpPr>
        <p:spPr/>
        <p:txBody>
          <a:bodyPr/>
          <a:lstStyle/>
          <a:p>
            <a:pPr>
              <a:defRPr/>
            </a:pPr>
            <a:fld id="{3ECC7568-730C-4EA5-AA37-ECE458CEC477}" type="slidenum">
              <a:rPr lang="zh-TW" altLang="zh-TW"/>
              <a:pPr>
                <a:defRPr/>
              </a:pPr>
              <a:t>17</a:t>
            </a:fld>
            <a:endParaRPr lang="en-US" altLang="zh-TW"/>
          </a:p>
        </p:txBody>
      </p:sp>
      <p:pic>
        <p:nvPicPr>
          <p:cNvPr id="32771" name="圖片 4"/>
          <p:cNvPicPr>
            <a:picLocks noChangeAspect="1"/>
          </p:cNvPicPr>
          <p:nvPr/>
        </p:nvPicPr>
        <p:blipFill>
          <a:blip r:embed="rId2"/>
          <a:srcRect/>
          <a:stretch>
            <a:fillRect/>
          </a:stretch>
        </p:blipFill>
        <p:spPr bwMode="auto">
          <a:xfrm>
            <a:off x="338138" y="1700213"/>
            <a:ext cx="8467725" cy="408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p:txBody>
          <a:bodyPr/>
          <a:lstStyle/>
          <a:p>
            <a:pPr eaLnBrk="1" hangingPunct="1"/>
            <a:r>
              <a:rPr lang="en-US" altLang="zh-TW" smtClean="0">
                <a:solidFill>
                  <a:schemeClr val="tx1"/>
                </a:solidFill>
              </a:rPr>
              <a:t>4.2.2.5  </a:t>
            </a:r>
            <a:r>
              <a:rPr lang="zh-TW" altLang="en-US" smtClean="0">
                <a:solidFill>
                  <a:schemeClr val="tx1"/>
                </a:solidFill>
              </a:rPr>
              <a:t>策略聯盟</a:t>
            </a:r>
            <a:r>
              <a:rPr lang="en-US" altLang="zh-TW" sz="2400" smtClean="0">
                <a:solidFill>
                  <a:schemeClr val="tx1"/>
                </a:solidFill>
              </a:rPr>
              <a:t>4/4</a:t>
            </a:r>
            <a:endParaRPr lang="zh-TW" altLang="en-US" smtClean="0">
              <a:solidFill>
                <a:schemeClr val="tx1"/>
              </a:solidFill>
            </a:endParaRPr>
          </a:p>
        </p:txBody>
      </p:sp>
      <p:sp>
        <p:nvSpPr>
          <p:cNvPr id="3" name="投影片編號版面配置區 2"/>
          <p:cNvSpPr>
            <a:spLocks noGrp="1"/>
          </p:cNvSpPr>
          <p:nvPr>
            <p:ph type="sldNum" sz="quarter" idx="10"/>
          </p:nvPr>
        </p:nvSpPr>
        <p:spPr/>
        <p:txBody>
          <a:bodyPr/>
          <a:lstStyle/>
          <a:p>
            <a:pPr>
              <a:defRPr/>
            </a:pPr>
            <a:fld id="{3970B3AA-CD7C-4EEB-B77B-69DF1BE420B6}" type="slidenum">
              <a:rPr lang="zh-TW" altLang="zh-TW"/>
              <a:pPr>
                <a:defRPr/>
              </a:pPr>
              <a:t>18</a:t>
            </a:fld>
            <a:endParaRPr lang="en-US" altLang="zh-TW"/>
          </a:p>
        </p:txBody>
      </p:sp>
      <p:grpSp>
        <p:nvGrpSpPr>
          <p:cNvPr id="33795" name="群組 6"/>
          <p:cNvGrpSpPr>
            <a:grpSpLocks/>
          </p:cNvGrpSpPr>
          <p:nvPr/>
        </p:nvGrpSpPr>
        <p:grpSpPr bwMode="auto">
          <a:xfrm>
            <a:off x="684213" y="4813300"/>
            <a:ext cx="8064500" cy="1711325"/>
            <a:chOff x="683964" y="4814019"/>
            <a:chExt cx="8064500" cy="1711325"/>
          </a:xfrm>
        </p:grpSpPr>
        <p:pic>
          <p:nvPicPr>
            <p:cNvPr id="33799" name="Picture 2" descr="C:\Users\wu\AppData\Local\Microsoft\Windows\Temporary Internet Files\Content.IE5\KH4DAG5N\MC900310310[1].wmf"/>
            <p:cNvPicPr>
              <a:picLocks noChangeAspect="1" noChangeArrowheads="1"/>
            </p:cNvPicPr>
            <p:nvPr/>
          </p:nvPicPr>
          <p:blipFill>
            <a:blip r:embed="rId2"/>
            <a:srcRect/>
            <a:stretch>
              <a:fillRect/>
            </a:stretch>
          </p:blipFill>
          <p:spPr bwMode="auto">
            <a:xfrm>
              <a:off x="683964" y="4814019"/>
              <a:ext cx="1819275" cy="1711325"/>
            </a:xfrm>
            <a:prstGeom prst="rect">
              <a:avLst/>
            </a:prstGeom>
            <a:noFill/>
            <a:ln w="9525">
              <a:noFill/>
              <a:miter lim="800000"/>
              <a:headEnd/>
              <a:tailEnd/>
            </a:ln>
          </p:spPr>
        </p:pic>
        <p:sp>
          <p:nvSpPr>
            <p:cNvPr id="33800" name="文字方塊 5"/>
            <p:cNvSpPr txBox="1">
              <a:spLocks noChangeArrowheads="1"/>
            </p:cNvSpPr>
            <p:nvPr/>
          </p:nvSpPr>
          <p:spPr bwMode="auto">
            <a:xfrm>
              <a:off x="2627064" y="5085481"/>
              <a:ext cx="6121400" cy="1384995"/>
            </a:xfrm>
            <a:prstGeom prst="rect">
              <a:avLst/>
            </a:prstGeom>
            <a:noFill/>
            <a:ln w="9525">
              <a:noFill/>
              <a:miter lim="800000"/>
              <a:headEnd/>
              <a:tailEnd/>
            </a:ln>
          </p:spPr>
          <p:txBody>
            <a:bodyPr>
              <a:spAutoFit/>
            </a:bodyPr>
            <a:lstStyle/>
            <a:p>
              <a:r>
                <a:rPr kumimoji="0" lang="zh-TW" altLang="zh-TW" sz="2800" b="1" u="sng">
                  <a:latin typeface="Times New Roman" pitchFamily="18" charset="0"/>
                  <a:ea typeface="標楷體" pitchFamily="65" charset="-120"/>
                  <a:cs typeface="Times New Roman" pitchFamily="18" charset="0"/>
                </a:rPr>
                <a:t>例如</a:t>
              </a:r>
              <a:endParaRPr kumimoji="0" lang="en-US" altLang="zh-TW" sz="2800">
                <a:latin typeface="Times New Roman" pitchFamily="18" charset="0"/>
                <a:ea typeface="標楷體" pitchFamily="65" charset="-120"/>
                <a:cs typeface="Times New Roman" pitchFamily="18" charset="0"/>
              </a:endParaRPr>
            </a:p>
            <a:p>
              <a:r>
                <a:rPr kumimoji="0" lang="zh-TW" altLang="en-US" sz="2800">
                  <a:latin typeface="Times New Roman" pitchFamily="18" charset="0"/>
                  <a:ea typeface="標楷體" pitchFamily="65" charset="-120"/>
                  <a:cs typeface="Times New Roman" pitchFamily="18" charset="0"/>
                </a:rPr>
                <a:t>台灣零售業者</a:t>
              </a:r>
              <a:r>
                <a:rPr kumimoji="0" lang="en-US" altLang="zh-TW" sz="2800">
                  <a:latin typeface="Times New Roman" pitchFamily="18" charset="0"/>
                  <a:ea typeface="標楷體" pitchFamily="65" charset="-120"/>
                  <a:cs typeface="Times New Roman" pitchFamily="18" charset="0"/>
                </a:rPr>
                <a:t>7-ELEVEN</a:t>
              </a:r>
              <a:r>
                <a:rPr kumimoji="0" lang="zh-TW" altLang="en-US" sz="2800">
                  <a:latin typeface="Times New Roman" pitchFamily="18" charset="0"/>
                  <a:ea typeface="標楷體" pitchFamily="65" charset="-120"/>
                  <a:cs typeface="Times New Roman" pitchFamily="18" charset="0"/>
                </a:rPr>
                <a:t>、家樂福</a:t>
              </a:r>
              <a:r>
                <a:rPr kumimoji="0" lang="en-US" altLang="zh-TW" sz="2800">
                  <a:latin typeface="Times New Roman" pitchFamily="18" charset="0"/>
                  <a:ea typeface="標楷體" pitchFamily="65" charset="-120"/>
                  <a:cs typeface="Times New Roman" pitchFamily="18" charset="0"/>
                </a:rPr>
                <a:t>(</a:t>
              </a:r>
              <a:r>
                <a:rPr kumimoji="0" lang="zh-TW" altLang="en-US" sz="2800">
                  <a:latin typeface="Times New Roman" pitchFamily="18" charset="0"/>
                  <a:ea typeface="標楷體" pitchFamily="65" charset="-120"/>
                  <a:cs typeface="Times New Roman" pitchFamily="18" charset="0"/>
                </a:rPr>
                <a:t>詳見表</a:t>
              </a:r>
              <a:r>
                <a:rPr kumimoji="0" lang="en-US" altLang="zh-TW" sz="2800">
                  <a:latin typeface="Times New Roman" pitchFamily="18" charset="0"/>
                  <a:ea typeface="標楷體" pitchFamily="65" charset="-120"/>
                  <a:cs typeface="Times New Roman" pitchFamily="18" charset="0"/>
                </a:rPr>
                <a:t>4-3)</a:t>
              </a:r>
              <a:r>
                <a:rPr kumimoji="0" lang="zh-TW" altLang="en-US" sz="2800">
                  <a:latin typeface="Times New Roman" pitchFamily="18" charset="0"/>
                  <a:ea typeface="標楷體" pitchFamily="65" charset="-120"/>
                  <a:cs typeface="Times New Roman" pitchFamily="18" charset="0"/>
                </a:rPr>
                <a:t>。</a:t>
              </a:r>
              <a:endParaRPr kumimoji="0" lang="en-US" altLang="zh-TW" sz="2800">
                <a:latin typeface="Times New Roman" pitchFamily="18" charset="0"/>
                <a:ea typeface="標楷體" pitchFamily="65" charset="-120"/>
                <a:cs typeface="Times New Roman" pitchFamily="18" charset="0"/>
              </a:endParaRPr>
            </a:p>
          </p:txBody>
        </p:sp>
      </p:grpSp>
      <p:grpSp>
        <p:nvGrpSpPr>
          <p:cNvPr id="33796" name="群組 1"/>
          <p:cNvGrpSpPr>
            <a:grpSpLocks/>
          </p:cNvGrpSpPr>
          <p:nvPr/>
        </p:nvGrpSpPr>
        <p:grpSpPr bwMode="auto">
          <a:xfrm>
            <a:off x="323850" y="1560513"/>
            <a:ext cx="8477250" cy="3021012"/>
            <a:chOff x="126999" y="1416968"/>
            <a:chExt cx="8837614" cy="3148682"/>
          </a:xfrm>
        </p:grpSpPr>
        <p:pic>
          <p:nvPicPr>
            <p:cNvPr id="33797" name="圖片 3"/>
            <p:cNvPicPr>
              <a:picLocks noChangeAspect="1"/>
            </p:cNvPicPr>
            <p:nvPr/>
          </p:nvPicPr>
          <p:blipFill>
            <a:blip r:embed="rId3"/>
            <a:srcRect/>
            <a:stretch>
              <a:fillRect/>
            </a:stretch>
          </p:blipFill>
          <p:spPr bwMode="auto">
            <a:xfrm>
              <a:off x="179388" y="1700213"/>
              <a:ext cx="8785225" cy="2865437"/>
            </a:xfrm>
            <a:prstGeom prst="rect">
              <a:avLst/>
            </a:prstGeom>
            <a:noFill/>
            <a:ln w="9525">
              <a:noFill/>
              <a:miter lim="800000"/>
              <a:headEnd/>
              <a:tailEnd/>
            </a:ln>
          </p:spPr>
        </p:pic>
        <p:pic>
          <p:nvPicPr>
            <p:cNvPr id="33798" name="圖片 4"/>
            <p:cNvPicPr>
              <a:picLocks noChangeAspect="1"/>
            </p:cNvPicPr>
            <p:nvPr/>
          </p:nvPicPr>
          <p:blipFill>
            <a:blip r:embed="rId4"/>
            <a:srcRect b="93214"/>
            <a:stretch>
              <a:fillRect/>
            </a:stretch>
          </p:blipFill>
          <p:spPr bwMode="auto">
            <a:xfrm>
              <a:off x="126999" y="1416968"/>
              <a:ext cx="8837614" cy="28743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
          <p:cNvSpPr>
            <a:spLocks noGrp="1"/>
          </p:cNvSpPr>
          <p:nvPr>
            <p:ph type="sldNum" sz="quarter" idx="10"/>
          </p:nvPr>
        </p:nvSpPr>
        <p:spPr/>
        <p:txBody>
          <a:bodyPr/>
          <a:lstStyle/>
          <a:p>
            <a:pPr>
              <a:defRPr/>
            </a:pPr>
            <a:fld id="{E82859A7-EF71-4727-93E9-7ACDD0D4A300}" type="slidenum">
              <a:rPr lang="zh-TW" altLang="zh-TW"/>
              <a:pPr>
                <a:defRPr/>
              </a:pPr>
              <a:t>19</a:t>
            </a:fld>
            <a:endParaRPr lang="en-US" altLang="zh-TW"/>
          </a:p>
        </p:txBody>
      </p:sp>
      <p:sp>
        <p:nvSpPr>
          <p:cNvPr id="34818" name="標題 1"/>
          <p:cNvSpPr>
            <a:spLocks noGrp="1"/>
          </p:cNvSpPr>
          <p:nvPr>
            <p:ph type="title" idx="4294967295"/>
          </p:nvPr>
        </p:nvSpPr>
        <p:spPr/>
        <p:txBody>
          <a:bodyPr/>
          <a:lstStyle/>
          <a:p>
            <a:pPr eaLnBrk="1" hangingPunct="1"/>
            <a:r>
              <a:rPr lang="en-US" altLang="zh-TW" smtClean="0">
                <a:solidFill>
                  <a:schemeClr val="tx1"/>
                </a:solidFill>
              </a:rPr>
              <a:t>4.2.2.6  </a:t>
            </a:r>
            <a:r>
              <a:rPr lang="zh-TW" altLang="zh-TW" smtClean="0">
                <a:solidFill>
                  <a:schemeClr val="tx1"/>
                </a:solidFill>
              </a:rPr>
              <a:t>組織交易</a:t>
            </a:r>
          </a:p>
        </p:txBody>
      </p:sp>
      <p:grpSp>
        <p:nvGrpSpPr>
          <p:cNvPr id="34819" name="群組 1"/>
          <p:cNvGrpSpPr>
            <a:grpSpLocks/>
          </p:cNvGrpSpPr>
          <p:nvPr/>
        </p:nvGrpSpPr>
        <p:grpSpPr bwMode="auto">
          <a:xfrm>
            <a:off x="107950" y="1844675"/>
            <a:ext cx="8928100" cy="4392613"/>
            <a:chOff x="108074" y="1772279"/>
            <a:chExt cx="8928422" cy="4392600"/>
          </a:xfrm>
        </p:grpSpPr>
        <p:sp>
          <p:nvSpPr>
            <p:cNvPr id="34820" name="圓角矩形 4"/>
            <p:cNvSpPr>
              <a:spLocks noChangeArrowheads="1"/>
            </p:cNvSpPr>
            <p:nvPr/>
          </p:nvSpPr>
          <p:spPr bwMode="auto">
            <a:xfrm>
              <a:off x="3060361" y="1772279"/>
              <a:ext cx="5976135" cy="1382374"/>
            </a:xfrm>
            <a:prstGeom prst="roundRect">
              <a:avLst>
                <a:gd name="adj" fmla="val 16667"/>
              </a:avLst>
            </a:prstGeom>
            <a:solidFill>
              <a:schemeClr val="bg1"/>
            </a:solidFill>
            <a:ln w="57150" algn="ctr">
              <a:solidFill>
                <a:srgbClr val="5C87BC"/>
              </a:solidFill>
              <a:round/>
              <a:headEnd/>
              <a:tailEnd/>
            </a:ln>
          </p:spPr>
          <p:txBody>
            <a:bodyPr anchor="ctr"/>
            <a:lstStyle/>
            <a:p>
              <a:r>
                <a:rPr kumimoji="0" lang="en-US" altLang="zh-TW" sz="2400">
                  <a:solidFill>
                    <a:srgbClr val="000000"/>
                  </a:solidFill>
                  <a:latin typeface="Times New Roman" pitchFamily="18" charset="0"/>
                  <a:ea typeface="標楷體" pitchFamily="65" charset="-120"/>
                  <a:cs typeface="Times New Roman" pitchFamily="18" charset="0"/>
                </a:rPr>
                <a:t>Webster</a:t>
              </a:r>
              <a:r>
                <a:rPr kumimoji="0" lang="zh-TW" altLang="zh-TW" sz="2400">
                  <a:solidFill>
                    <a:srgbClr val="000000"/>
                  </a:solidFill>
                  <a:latin typeface="Times New Roman" pitchFamily="18" charset="0"/>
                  <a:ea typeface="標楷體" pitchFamily="65" charset="-120"/>
                  <a:cs typeface="Times New Roman" pitchFamily="18" charset="0"/>
                </a:rPr>
                <a:t>（</a:t>
              </a:r>
              <a:r>
                <a:rPr kumimoji="0" lang="en-US" altLang="zh-TW" sz="2400">
                  <a:solidFill>
                    <a:srgbClr val="000000"/>
                  </a:solidFill>
                  <a:latin typeface="Times New Roman" pitchFamily="18" charset="0"/>
                  <a:ea typeface="標楷體" pitchFamily="65" charset="-120"/>
                  <a:cs typeface="Times New Roman" pitchFamily="18" charset="0"/>
                </a:rPr>
                <a:t>1992</a:t>
              </a:r>
              <a:r>
                <a:rPr kumimoji="0" lang="zh-TW" altLang="zh-TW" sz="2400">
                  <a:solidFill>
                    <a:srgbClr val="000000"/>
                  </a:solidFill>
                  <a:latin typeface="Times New Roman" pitchFamily="18" charset="0"/>
                  <a:ea typeface="標楷體" pitchFamily="65" charset="-120"/>
                  <a:cs typeface="Times New Roman" pitchFamily="18" charset="0"/>
                </a:rPr>
                <a:t>）提出的交易連續帶包括</a:t>
              </a:r>
              <a:r>
                <a:rPr kumimoji="0" lang="zh-TW" altLang="zh-TW" sz="2400" b="1">
                  <a:solidFill>
                    <a:srgbClr val="000000"/>
                  </a:solidFill>
                  <a:latin typeface="Times New Roman" pitchFamily="18" charset="0"/>
                  <a:ea typeface="標楷體" pitchFamily="65" charset="-120"/>
                  <a:cs typeface="Times New Roman" pitchFamily="18" charset="0"/>
                </a:rPr>
                <a:t>網路型組織</a:t>
              </a:r>
              <a:r>
                <a:rPr kumimoji="0" lang="zh-TW" altLang="zh-TW" sz="2400">
                  <a:solidFill>
                    <a:srgbClr val="000000"/>
                  </a:solidFill>
                  <a:latin typeface="Times New Roman" pitchFamily="18" charset="0"/>
                  <a:ea typeface="標楷體" pitchFamily="65" charset="-120"/>
                  <a:cs typeface="Times New Roman" pitchFamily="18" charset="0"/>
                </a:rPr>
                <a:t>（</a:t>
              </a:r>
              <a:r>
                <a:rPr kumimoji="0" lang="en-US" altLang="zh-TW" sz="2400">
                  <a:solidFill>
                    <a:srgbClr val="000000"/>
                  </a:solidFill>
                  <a:latin typeface="Times New Roman" pitchFamily="18" charset="0"/>
                  <a:ea typeface="標楷體" pitchFamily="65" charset="-120"/>
                  <a:cs typeface="Times New Roman" pitchFamily="18" charset="0"/>
                </a:rPr>
                <a:t>Network Organizations</a:t>
              </a:r>
              <a:r>
                <a:rPr kumimoji="0" lang="zh-TW" altLang="zh-TW" sz="2400">
                  <a:solidFill>
                    <a:srgbClr val="000000"/>
                  </a:solidFill>
                  <a:latin typeface="Times New Roman" pitchFamily="18" charset="0"/>
                  <a:ea typeface="標楷體" pitchFamily="65" charset="-120"/>
                  <a:cs typeface="Times New Roman" pitchFamily="18" charset="0"/>
                </a:rPr>
                <a:t>）及</a:t>
              </a:r>
              <a:r>
                <a:rPr kumimoji="0" lang="zh-TW" altLang="zh-TW" sz="2400" b="1">
                  <a:solidFill>
                    <a:srgbClr val="000000"/>
                  </a:solidFill>
                  <a:latin typeface="Times New Roman" pitchFamily="18" charset="0"/>
                  <a:ea typeface="標楷體" pitchFamily="65" charset="-120"/>
                  <a:cs typeface="Times New Roman" pitchFamily="18" charset="0"/>
                </a:rPr>
                <a:t>垂直整合</a:t>
              </a:r>
              <a:r>
                <a:rPr kumimoji="0" lang="zh-TW" altLang="zh-TW" sz="2400">
                  <a:solidFill>
                    <a:srgbClr val="000000"/>
                  </a:solidFill>
                  <a:latin typeface="Times New Roman" pitchFamily="18" charset="0"/>
                  <a:ea typeface="標楷體" pitchFamily="65" charset="-120"/>
                  <a:cs typeface="Times New Roman" pitchFamily="18" charset="0"/>
                </a:rPr>
                <a:t>（</a:t>
              </a:r>
              <a:r>
                <a:rPr kumimoji="0" lang="en-US" altLang="zh-TW" sz="2400">
                  <a:solidFill>
                    <a:srgbClr val="000000"/>
                  </a:solidFill>
                  <a:latin typeface="Times New Roman" pitchFamily="18" charset="0"/>
                  <a:ea typeface="標楷體" pitchFamily="65" charset="-120"/>
                  <a:cs typeface="Times New Roman" pitchFamily="18" charset="0"/>
                </a:rPr>
                <a:t>Vertical Integration</a:t>
              </a:r>
              <a:r>
                <a:rPr kumimoji="0" lang="zh-TW" altLang="zh-TW" sz="2400">
                  <a:solidFill>
                    <a:srgbClr val="000000"/>
                  </a:solidFill>
                  <a:latin typeface="Times New Roman" pitchFamily="18" charset="0"/>
                  <a:ea typeface="標楷體" pitchFamily="65" charset="-120"/>
                  <a:cs typeface="Times New Roman" pitchFamily="18" charset="0"/>
                </a:rPr>
                <a:t>）</a:t>
              </a:r>
              <a:r>
                <a:rPr kumimoji="0" lang="zh-TW" altLang="en-US" sz="2400">
                  <a:solidFill>
                    <a:srgbClr val="000000"/>
                  </a:solidFill>
                  <a:latin typeface="標楷體" pitchFamily="65" charset="-120"/>
                  <a:ea typeface="標楷體" pitchFamily="65" charset="-120"/>
                  <a:cs typeface="Times New Roman" pitchFamily="18" charset="0"/>
                </a:rPr>
                <a:t>。</a:t>
              </a:r>
              <a:endParaRPr kumimoji="0" lang="zh-TW" altLang="en-US" sz="2400">
                <a:solidFill>
                  <a:srgbClr val="000000"/>
                </a:solidFill>
                <a:latin typeface="Times New Roman" pitchFamily="18" charset="0"/>
                <a:ea typeface="標楷體" pitchFamily="65" charset="-120"/>
                <a:cs typeface="Times New Roman" pitchFamily="18" charset="0"/>
              </a:endParaRPr>
            </a:p>
          </p:txBody>
        </p:sp>
        <p:sp>
          <p:nvSpPr>
            <p:cNvPr id="34821" name="圓角矩形 5"/>
            <p:cNvSpPr>
              <a:spLocks noChangeArrowheads="1"/>
            </p:cNvSpPr>
            <p:nvPr/>
          </p:nvSpPr>
          <p:spPr bwMode="auto">
            <a:xfrm>
              <a:off x="3060361" y="3284484"/>
              <a:ext cx="5976135" cy="1381948"/>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400">
                  <a:solidFill>
                    <a:srgbClr val="000000"/>
                  </a:solidFill>
                  <a:latin typeface="Times New Roman" pitchFamily="18" charset="0"/>
                  <a:ea typeface="標楷體" pitchFamily="65" charset="-120"/>
                  <a:cs typeface="Times New Roman" pitchFamily="18" charset="0"/>
                </a:rPr>
                <a:t>特許連鎖加盟系統，即是一種準組織交易形態。</a:t>
              </a:r>
            </a:p>
          </p:txBody>
        </p:sp>
        <p:sp>
          <p:nvSpPr>
            <p:cNvPr id="8" name="圓角矩形 7"/>
            <p:cNvSpPr/>
            <p:nvPr/>
          </p:nvSpPr>
          <p:spPr>
            <a:xfrm>
              <a:off x="108074" y="2607302"/>
              <a:ext cx="2808389" cy="2592380"/>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組織交易（</a:t>
              </a:r>
              <a:r>
                <a:rPr kumimoji="0" lang="en-US" altLang="zh-TW" sz="2800" b="1" dirty="0">
                  <a:solidFill>
                    <a:schemeClr val="bg1"/>
                  </a:solidFill>
                  <a:cs typeface="Times New Roman" pitchFamily="18" charset="0"/>
                </a:rPr>
                <a:t>Organization Transaction</a:t>
              </a:r>
              <a:r>
                <a:rPr kumimoji="0" lang="zh-TW" altLang="en-US" sz="2800" b="1" dirty="0">
                  <a:solidFill>
                    <a:schemeClr val="bg1"/>
                  </a:solidFill>
                  <a:cs typeface="Times New Roman" pitchFamily="18" charset="0"/>
                </a:rPr>
                <a:t>）</a:t>
              </a:r>
            </a:p>
          </p:txBody>
        </p:sp>
        <p:sp>
          <p:nvSpPr>
            <p:cNvPr id="34823" name="圓角矩形 8"/>
            <p:cNvSpPr>
              <a:spLocks noChangeArrowheads="1"/>
            </p:cNvSpPr>
            <p:nvPr/>
          </p:nvSpPr>
          <p:spPr bwMode="auto">
            <a:xfrm>
              <a:off x="3060361" y="4783472"/>
              <a:ext cx="5947873" cy="1381407"/>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400">
                  <a:solidFill>
                    <a:srgbClr val="000000"/>
                  </a:solidFill>
                  <a:latin typeface="Times New Roman" pitchFamily="18" charset="0"/>
                  <a:ea typeface="標楷體" pitchFamily="65" charset="-120"/>
                  <a:cs typeface="Times New Roman" pitchFamily="18" charset="0"/>
                </a:rPr>
                <a:t>從垂直整合來看，則是與供應鏈中的其他公司合作，進行資源整合。例如：</a:t>
              </a:r>
              <a:r>
                <a:rPr kumimoji="0" lang="en-US" altLang="zh-TW" sz="2400">
                  <a:solidFill>
                    <a:srgbClr val="000000"/>
                  </a:solidFill>
                  <a:latin typeface="Times New Roman" pitchFamily="18" charset="0"/>
                  <a:ea typeface="標楷體" pitchFamily="65" charset="-120"/>
                  <a:cs typeface="Times New Roman" pitchFamily="18" charset="0"/>
                </a:rPr>
                <a:t>Wal-Mart</a:t>
              </a:r>
              <a:r>
                <a:rPr kumimoji="0" lang="zh-TW" altLang="en-US" sz="2400">
                  <a:solidFill>
                    <a:srgbClr val="000000"/>
                  </a:solidFill>
                  <a:latin typeface="標楷體" pitchFamily="65" charset="-120"/>
                  <a:ea typeface="標楷體" pitchFamily="65" charset="-120"/>
                  <a:cs typeface="Times New Roman" pitchFamily="18" charset="0"/>
                </a:rPr>
                <a:t>。</a:t>
              </a:r>
              <a:endParaRPr kumimoji="0" lang="zh-TW" altLang="en-US" sz="2400">
                <a:solidFill>
                  <a:srgbClr val="000000"/>
                </a:solidFill>
                <a:latin typeface="Times New Roman" pitchFamily="18" charset="0"/>
                <a:ea typeface="標楷體" pitchFamily="65" charset="-120"/>
                <a:cs typeface="Times New Roman"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C92395C4-8F74-4B4C-B476-04EA4DAFC7FA}" type="slidenum">
              <a:rPr lang="zh-TW" altLang="zh-TW"/>
              <a:pPr>
                <a:defRPr/>
              </a:pPr>
              <a:t>2</a:t>
            </a:fld>
            <a:endParaRPr lang="en-US" altLang="zh-TW"/>
          </a:p>
        </p:txBody>
      </p:sp>
      <p:sp>
        <p:nvSpPr>
          <p:cNvPr id="16386" name="標題 1"/>
          <p:cNvSpPr>
            <a:spLocks noGrp="1"/>
          </p:cNvSpPr>
          <p:nvPr>
            <p:ph type="title"/>
          </p:nvPr>
        </p:nvSpPr>
        <p:spPr/>
        <p:txBody>
          <a:bodyPr/>
          <a:lstStyle/>
          <a:p>
            <a:pPr eaLnBrk="1" hangingPunct="1"/>
            <a:r>
              <a:rPr lang="zh-TW" altLang="en-US" smtClean="0">
                <a:solidFill>
                  <a:schemeClr val="tx1"/>
                </a:solidFill>
              </a:rPr>
              <a:t>大綱</a:t>
            </a:r>
          </a:p>
        </p:txBody>
      </p:sp>
      <p:sp>
        <p:nvSpPr>
          <p:cNvPr id="16387" name="內容版面配置區 2"/>
          <p:cNvSpPr>
            <a:spLocks noGrp="1"/>
          </p:cNvSpPr>
          <p:nvPr>
            <p:ph type="body" idx="1"/>
          </p:nvPr>
        </p:nvSpPr>
        <p:spPr/>
        <p:txBody>
          <a:bodyPr/>
          <a:lstStyle/>
          <a:p>
            <a:pPr eaLnBrk="1" hangingPunct="1"/>
            <a:r>
              <a:rPr lang="en-US" altLang="zh-TW" smtClean="0"/>
              <a:t>4.1</a:t>
            </a:r>
            <a:r>
              <a:rPr lang="zh-TW" altLang="zh-TW" smtClean="0"/>
              <a:t>交換法則</a:t>
            </a:r>
          </a:p>
          <a:p>
            <a:pPr eaLnBrk="1" hangingPunct="1"/>
            <a:r>
              <a:rPr lang="en-US" altLang="zh-TW" smtClean="0"/>
              <a:t>4.2</a:t>
            </a:r>
            <a:r>
              <a:rPr lang="zh-TW" altLang="zh-TW" smtClean="0"/>
              <a:t>市場與組織</a:t>
            </a:r>
          </a:p>
          <a:p>
            <a:pPr eaLnBrk="1" hangingPunct="1"/>
            <a:r>
              <a:rPr lang="en-US" altLang="zh-TW" smtClean="0"/>
              <a:t>4.3</a:t>
            </a:r>
            <a:r>
              <a:rPr lang="zh-TW" altLang="zh-TW" smtClean="0"/>
              <a:t>通路組織化建構流通系統</a:t>
            </a:r>
            <a:endParaRPr lang="zh-TW"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
          <p:cNvSpPr>
            <a:spLocks noGrp="1"/>
          </p:cNvSpPr>
          <p:nvPr>
            <p:ph type="sldNum" sz="quarter" idx="10"/>
          </p:nvPr>
        </p:nvSpPr>
        <p:spPr/>
        <p:txBody>
          <a:bodyPr/>
          <a:lstStyle/>
          <a:p>
            <a:pPr>
              <a:defRPr/>
            </a:pPr>
            <a:fld id="{0241C67A-6FDA-425A-905D-0F412ABB606D}" type="slidenum">
              <a:rPr lang="zh-TW" altLang="zh-TW"/>
              <a:pPr>
                <a:defRPr/>
              </a:pPr>
              <a:t>20</a:t>
            </a:fld>
            <a:endParaRPr lang="en-US" altLang="zh-TW"/>
          </a:p>
        </p:txBody>
      </p:sp>
      <p:sp>
        <p:nvSpPr>
          <p:cNvPr id="35842" name="標題 1"/>
          <p:cNvSpPr>
            <a:spLocks noGrp="1"/>
          </p:cNvSpPr>
          <p:nvPr>
            <p:ph type="title" idx="4294967295"/>
          </p:nvPr>
        </p:nvSpPr>
        <p:spPr/>
        <p:txBody>
          <a:bodyPr/>
          <a:lstStyle/>
          <a:p>
            <a:pPr eaLnBrk="1" hangingPunct="1"/>
            <a:r>
              <a:rPr lang="en-US" altLang="zh-TW" smtClean="0">
                <a:solidFill>
                  <a:schemeClr val="tx1"/>
                </a:solidFill>
              </a:rPr>
              <a:t>4.2.3  </a:t>
            </a:r>
            <a:r>
              <a:rPr lang="zh-TW" altLang="zh-TW" smtClean="0">
                <a:solidFill>
                  <a:schemeClr val="tx1"/>
                </a:solidFill>
              </a:rPr>
              <a:t>關係投資</a:t>
            </a:r>
            <a:r>
              <a:rPr lang="en-US" altLang="zh-TW" sz="2400" smtClean="0">
                <a:solidFill>
                  <a:schemeClr val="tx1"/>
                </a:solidFill>
              </a:rPr>
              <a:t>1/2</a:t>
            </a:r>
            <a:endParaRPr lang="zh-TW" altLang="en-US" smtClean="0">
              <a:solidFill>
                <a:schemeClr val="tx1"/>
              </a:solidFill>
            </a:endParaRPr>
          </a:p>
        </p:txBody>
      </p:sp>
      <p:sp>
        <p:nvSpPr>
          <p:cNvPr id="35843" name="圓角矩形 4"/>
          <p:cNvSpPr>
            <a:spLocks noChangeArrowheads="1"/>
          </p:cNvSpPr>
          <p:nvPr/>
        </p:nvSpPr>
        <p:spPr bwMode="auto">
          <a:xfrm>
            <a:off x="2792413" y="1844675"/>
            <a:ext cx="5903912" cy="1800225"/>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500">
                <a:solidFill>
                  <a:srgbClr val="000000"/>
                </a:solidFill>
                <a:latin typeface="標楷體" pitchFamily="65" charset="-120"/>
                <a:ea typeface="標楷體" pitchFamily="65" charset="-120"/>
              </a:rPr>
              <a:t>在非定型的交易條件，其交易主體間設定有交易之固有課題，並付出各種的努力以解決這些問題，而與如此特定商業關係相關的投資</a:t>
            </a:r>
            <a:r>
              <a:rPr kumimoji="0" lang="zh-TW" altLang="en-US" sz="2500">
                <a:solidFill>
                  <a:srgbClr val="000000"/>
                </a:solidFill>
                <a:latin typeface="標楷體" pitchFamily="65" charset="-120"/>
                <a:ea typeface="標楷體" pitchFamily="65" charset="-120"/>
              </a:rPr>
              <a:t>即為關係投資。</a:t>
            </a:r>
            <a:endParaRPr kumimoji="0" lang="zh-TW" altLang="en-US" sz="2500">
              <a:solidFill>
                <a:srgbClr val="000000"/>
              </a:solidFill>
              <a:latin typeface="標楷體" pitchFamily="65" charset="-120"/>
              <a:ea typeface="標楷體" pitchFamily="65" charset="-120"/>
              <a:cs typeface="Times New Roman" pitchFamily="18" charset="0"/>
            </a:endParaRPr>
          </a:p>
        </p:txBody>
      </p:sp>
      <p:sp>
        <p:nvSpPr>
          <p:cNvPr id="35844" name="圓角矩形 5"/>
          <p:cNvSpPr>
            <a:spLocks noChangeArrowheads="1"/>
          </p:cNvSpPr>
          <p:nvPr/>
        </p:nvSpPr>
        <p:spPr bwMode="auto">
          <a:xfrm>
            <a:off x="2771775" y="3933825"/>
            <a:ext cx="5903913" cy="1798638"/>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500">
                <a:solidFill>
                  <a:srgbClr val="000000"/>
                </a:solidFill>
                <a:latin typeface="標楷體" pitchFamily="65" charset="-120"/>
                <a:ea typeface="標楷體" pitchFamily="65" charset="-120"/>
              </a:rPr>
              <a:t>流通階段的關係投資，其目的在於以低成本提供差異化的商品和流通服務給交易的流通業者</a:t>
            </a:r>
            <a:r>
              <a:rPr kumimoji="0" lang="zh-TW" altLang="en-US" sz="2500">
                <a:solidFill>
                  <a:srgbClr val="000000"/>
                </a:solidFill>
                <a:latin typeface="標楷體" pitchFamily="65" charset="-120"/>
                <a:ea typeface="標楷體" pitchFamily="65" charset="-120"/>
              </a:rPr>
              <a:t>。</a:t>
            </a:r>
          </a:p>
        </p:txBody>
      </p:sp>
      <p:sp>
        <p:nvSpPr>
          <p:cNvPr id="8" name="圓角矩形 7"/>
          <p:cNvSpPr/>
          <p:nvPr/>
        </p:nvSpPr>
        <p:spPr>
          <a:xfrm>
            <a:off x="179388" y="2852738"/>
            <a:ext cx="2376487" cy="1800225"/>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關係投資</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fld id="{3D2E799F-CF11-4604-A12D-A06667E4FBB0}" type="slidenum">
              <a:rPr lang="zh-TW" altLang="zh-TW"/>
              <a:pPr>
                <a:defRPr/>
              </a:pPr>
              <a:t>21</a:t>
            </a:fld>
            <a:endParaRPr lang="en-US" altLang="zh-TW"/>
          </a:p>
        </p:txBody>
      </p:sp>
      <p:pic>
        <p:nvPicPr>
          <p:cNvPr id="36866" name="Picture 2" descr="C:\Users\wu\AppData\Local\Microsoft\Windows\Temporary Internet Files\Content.IE5\KH4DAG5N\MC900310310[1].wmf"/>
          <p:cNvPicPr>
            <a:picLocks noChangeAspect="1" noChangeArrowheads="1"/>
          </p:cNvPicPr>
          <p:nvPr/>
        </p:nvPicPr>
        <p:blipFill>
          <a:blip r:embed="rId2"/>
          <a:srcRect/>
          <a:stretch>
            <a:fillRect/>
          </a:stretch>
        </p:blipFill>
        <p:spPr bwMode="auto">
          <a:xfrm>
            <a:off x="395288" y="1709738"/>
            <a:ext cx="1819275" cy="1711325"/>
          </a:xfrm>
          <a:prstGeom prst="rect">
            <a:avLst/>
          </a:prstGeom>
          <a:noFill/>
          <a:ln w="9525">
            <a:noFill/>
            <a:miter lim="800000"/>
            <a:headEnd/>
            <a:tailEnd/>
          </a:ln>
        </p:spPr>
      </p:pic>
      <p:sp>
        <p:nvSpPr>
          <p:cNvPr id="36867" name="文字方塊 5"/>
          <p:cNvSpPr txBox="1">
            <a:spLocks noChangeArrowheads="1"/>
          </p:cNvSpPr>
          <p:nvPr/>
        </p:nvSpPr>
        <p:spPr bwMode="auto">
          <a:xfrm>
            <a:off x="2374900" y="2133600"/>
            <a:ext cx="6121400" cy="1814513"/>
          </a:xfrm>
          <a:prstGeom prst="rect">
            <a:avLst/>
          </a:prstGeom>
          <a:noFill/>
          <a:ln w="9525">
            <a:noFill/>
            <a:miter lim="800000"/>
            <a:headEnd/>
            <a:tailEnd/>
          </a:ln>
        </p:spPr>
        <p:txBody>
          <a:bodyPr>
            <a:spAutoFit/>
          </a:bodyPr>
          <a:lstStyle/>
          <a:p>
            <a:r>
              <a:rPr kumimoji="0" lang="zh-TW" altLang="zh-TW" sz="2800" b="1" u="sng">
                <a:latin typeface="Times New Roman" pitchFamily="18" charset="0"/>
                <a:ea typeface="標楷體" pitchFamily="65" charset="-120"/>
                <a:cs typeface="Times New Roman" pitchFamily="18" charset="0"/>
              </a:rPr>
              <a:t>例如</a:t>
            </a:r>
            <a:endParaRPr kumimoji="0" lang="en-US" altLang="zh-TW" sz="2800" b="1" u="sng">
              <a:latin typeface="Times New Roman" pitchFamily="18" charset="0"/>
              <a:ea typeface="標楷體" pitchFamily="65" charset="-120"/>
              <a:cs typeface="Times New Roman" pitchFamily="18" charset="0"/>
            </a:endParaRPr>
          </a:p>
          <a:p>
            <a:r>
              <a:rPr kumimoji="0" lang="zh-TW" altLang="en-US" sz="2800">
                <a:latin typeface="Times New Roman" pitchFamily="18" charset="0"/>
                <a:ea typeface="標楷體" pitchFamily="65" charset="-120"/>
                <a:cs typeface="Times New Roman" pitchFamily="18" charset="0"/>
              </a:rPr>
              <a:t>沃爾瑪與供貨商共同發展電子資料交換系統，有助於與供貨商建立更緊密的關係。</a:t>
            </a:r>
          </a:p>
        </p:txBody>
      </p:sp>
      <p:pic>
        <p:nvPicPr>
          <p:cNvPr id="36868" name="Picture 3" descr="C:\Users\Yuki\AppData\Local\Microsoft\Windows\Temporary Internet Files\Content.IE5\XNQ46F30\MC900438081[1].wmf"/>
          <p:cNvPicPr>
            <a:picLocks noChangeAspect="1" noChangeArrowheads="1"/>
          </p:cNvPicPr>
          <p:nvPr/>
        </p:nvPicPr>
        <p:blipFill>
          <a:blip r:embed="rId3"/>
          <a:srcRect/>
          <a:stretch>
            <a:fillRect/>
          </a:stretch>
        </p:blipFill>
        <p:spPr bwMode="auto">
          <a:xfrm>
            <a:off x="4643438" y="3732213"/>
            <a:ext cx="3486150" cy="2581275"/>
          </a:xfrm>
          <a:prstGeom prst="rect">
            <a:avLst/>
          </a:prstGeom>
          <a:noFill/>
          <a:ln w="9525">
            <a:noFill/>
            <a:miter lim="800000"/>
            <a:headEnd/>
            <a:tailEnd/>
          </a:ln>
        </p:spPr>
      </p:pic>
      <p:sp>
        <p:nvSpPr>
          <p:cNvPr id="36869" name="標題 1"/>
          <p:cNvSpPr txBox="1">
            <a:spLocks/>
          </p:cNvSpPr>
          <p:nvPr/>
        </p:nvSpPr>
        <p:spPr bwMode="auto">
          <a:xfrm>
            <a:off x="179388" y="333375"/>
            <a:ext cx="7705725" cy="865188"/>
          </a:xfrm>
          <a:prstGeom prst="rect">
            <a:avLst/>
          </a:prstGeom>
          <a:noFill/>
          <a:ln w="9525">
            <a:noFill/>
            <a:miter lim="800000"/>
            <a:headEnd/>
            <a:tailEnd/>
          </a:ln>
        </p:spPr>
        <p:txBody>
          <a:bodyPr anchor="ctr"/>
          <a:lstStyle/>
          <a:p>
            <a:pPr algn="ctr"/>
            <a:r>
              <a:rPr lang="en-US" altLang="zh-TW" sz="4400">
                <a:latin typeface="Times New Roman" pitchFamily="18" charset="0"/>
                <a:ea typeface="標楷體" pitchFamily="65" charset="-120"/>
              </a:rPr>
              <a:t>4.2.3  </a:t>
            </a:r>
            <a:r>
              <a:rPr lang="zh-TW" altLang="zh-TW" sz="4400">
                <a:latin typeface="Times New Roman" pitchFamily="18" charset="0"/>
                <a:ea typeface="標楷體" pitchFamily="65" charset="-120"/>
              </a:rPr>
              <a:t>關係投資</a:t>
            </a:r>
            <a:r>
              <a:rPr lang="en-US" altLang="zh-TW" sz="2400">
                <a:latin typeface="Times New Roman" pitchFamily="18" charset="0"/>
                <a:ea typeface="標楷體" pitchFamily="65" charset="-120"/>
              </a:rPr>
              <a:t>2/2</a:t>
            </a:r>
            <a:endParaRPr lang="zh-TW" altLang="en-US" sz="440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1"/>
          <p:cNvSpPr>
            <a:spLocks noGrp="1"/>
          </p:cNvSpPr>
          <p:nvPr>
            <p:ph type="sldNum" sz="quarter" idx="10"/>
          </p:nvPr>
        </p:nvSpPr>
        <p:spPr/>
        <p:txBody>
          <a:bodyPr/>
          <a:lstStyle/>
          <a:p>
            <a:pPr>
              <a:defRPr/>
            </a:pPr>
            <a:fld id="{7D6C7FC5-253E-4A1E-BBBD-7A4F8BC47FA3}" type="slidenum">
              <a:rPr lang="zh-TW" altLang="zh-TW"/>
              <a:pPr>
                <a:defRPr/>
              </a:pPr>
              <a:t>22</a:t>
            </a:fld>
            <a:endParaRPr lang="en-US" altLang="zh-TW"/>
          </a:p>
        </p:txBody>
      </p:sp>
      <p:sp>
        <p:nvSpPr>
          <p:cNvPr id="37890" name="標題 1"/>
          <p:cNvSpPr>
            <a:spLocks noGrp="1"/>
          </p:cNvSpPr>
          <p:nvPr>
            <p:ph type="title" idx="4294967295"/>
          </p:nvPr>
        </p:nvSpPr>
        <p:spPr>
          <a:xfrm>
            <a:off x="179388" y="333375"/>
            <a:ext cx="7848600" cy="865188"/>
          </a:xfrm>
        </p:spPr>
        <p:txBody>
          <a:bodyPr/>
          <a:lstStyle/>
          <a:p>
            <a:pPr eaLnBrk="1" hangingPunct="1"/>
            <a:r>
              <a:rPr lang="en-US" altLang="zh-TW" smtClean="0">
                <a:solidFill>
                  <a:schemeClr val="tx1"/>
                </a:solidFill>
              </a:rPr>
              <a:t>4.3  </a:t>
            </a:r>
            <a:r>
              <a:rPr lang="zh-TW" altLang="zh-TW" smtClean="0">
                <a:solidFill>
                  <a:schemeClr val="tx1"/>
                </a:solidFill>
              </a:rPr>
              <a:t>通路組織化建構流通系統</a:t>
            </a:r>
            <a:endParaRPr lang="zh-TW" altLang="en-US" smtClean="0">
              <a:solidFill>
                <a:schemeClr val="tx1"/>
              </a:solidFill>
            </a:endParaRPr>
          </a:p>
        </p:txBody>
      </p:sp>
      <p:sp>
        <p:nvSpPr>
          <p:cNvPr id="24580" name="橢圓 3"/>
          <p:cNvSpPr>
            <a:spLocks noChangeArrowheads="1"/>
          </p:cNvSpPr>
          <p:nvPr/>
        </p:nvSpPr>
        <p:spPr bwMode="auto">
          <a:xfrm>
            <a:off x="3492500" y="2076450"/>
            <a:ext cx="2303463" cy="1008063"/>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r>
              <a:rPr kumimoji="0" lang="zh-TW" altLang="zh-TW" sz="2800" b="1" smtClean="0">
                <a:solidFill>
                  <a:srgbClr val="FFFFFF"/>
                </a:solidFill>
                <a:latin typeface="標楷體" pitchFamily="65" charset="-120"/>
                <a:ea typeface="標楷體" pitchFamily="65" charset="-120"/>
              </a:rPr>
              <a:t>生產者</a:t>
            </a:r>
            <a:endParaRPr kumimoji="0" lang="zh-TW" altLang="en-US" sz="2800" b="1" smtClean="0">
              <a:solidFill>
                <a:srgbClr val="FFFFFF"/>
              </a:solidFill>
              <a:latin typeface="標楷體" pitchFamily="65" charset="-120"/>
              <a:ea typeface="標楷體" pitchFamily="65" charset="-120"/>
            </a:endParaRPr>
          </a:p>
        </p:txBody>
      </p:sp>
      <p:sp>
        <p:nvSpPr>
          <p:cNvPr id="24581" name="橢圓 5"/>
          <p:cNvSpPr>
            <a:spLocks noChangeArrowheads="1"/>
          </p:cNvSpPr>
          <p:nvPr/>
        </p:nvSpPr>
        <p:spPr bwMode="auto">
          <a:xfrm>
            <a:off x="3492500" y="3228975"/>
            <a:ext cx="2303463" cy="1006475"/>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r>
              <a:rPr kumimoji="0" lang="zh-TW" altLang="zh-TW" sz="2800" b="1" dirty="0" smtClean="0">
                <a:solidFill>
                  <a:srgbClr val="FFFFFF"/>
                </a:solidFill>
                <a:latin typeface="標楷體" pitchFamily="65" charset="-120"/>
                <a:ea typeface="標楷體" pitchFamily="65" charset="-120"/>
              </a:rPr>
              <a:t>批發業者</a:t>
            </a:r>
            <a:endParaRPr kumimoji="0" lang="zh-TW" altLang="en-US" sz="2800" b="1" dirty="0" smtClean="0">
              <a:solidFill>
                <a:srgbClr val="FFFFFF"/>
              </a:solidFill>
              <a:latin typeface="標楷體" pitchFamily="65" charset="-120"/>
              <a:ea typeface="標楷體" pitchFamily="65" charset="-120"/>
            </a:endParaRPr>
          </a:p>
        </p:txBody>
      </p:sp>
      <p:sp>
        <p:nvSpPr>
          <p:cNvPr id="24582" name="橢圓 6"/>
          <p:cNvSpPr>
            <a:spLocks noChangeArrowheads="1"/>
          </p:cNvSpPr>
          <p:nvPr/>
        </p:nvSpPr>
        <p:spPr bwMode="auto">
          <a:xfrm>
            <a:off x="3492500" y="4381500"/>
            <a:ext cx="2303463" cy="1006475"/>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r>
              <a:rPr kumimoji="0" lang="zh-TW" altLang="zh-TW" sz="2800" b="1" smtClean="0">
                <a:solidFill>
                  <a:srgbClr val="FFFFFF"/>
                </a:solidFill>
                <a:latin typeface="標楷體" pitchFamily="65" charset="-120"/>
                <a:ea typeface="標楷體" pitchFamily="65" charset="-120"/>
              </a:rPr>
              <a:t>零售業者</a:t>
            </a:r>
            <a:endParaRPr kumimoji="0" lang="zh-TW" altLang="en-US" sz="2800" b="1" smtClean="0">
              <a:solidFill>
                <a:srgbClr val="FFFFFF"/>
              </a:solidFill>
              <a:latin typeface="標楷體" pitchFamily="65" charset="-120"/>
              <a:ea typeface="標楷體" pitchFamily="65" charset="-120"/>
            </a:endParaRPr>
          </a:p>
        </p:txBody>
      </p:sp>
      <p:sp>
        <p:nvSpPr>
          <p:cNvPr id="8" name="矩形 7"/>
          <p:cNvSpPr/>
          <p:nvPr/>
        </p:nvSpPr>
        <p:spPr>
          <a:xfrm>
            <a:off x="1890713" y="1211263"/>
            <a:ext cx="5400675" cy="7207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行銷通路就是探討交易流通中</a:t>
            </a:r>
            <a:endParaRPr kumimoji="0" lang="zh-TW" altLang="en-US" sz="2800" b="1" dirty="0">
              <a:latin typeface="標楷體" pitchFamily="65" charset="-120"/>
            </a:endParaRPr>
          </a:p>
        </p:txBody>
      </p:sp>
      <p:sp>
        <p:nvSpPr>
          <p:cNvPr id="9" name="矩形 8"/>
          <p:cNvSpPr/>
          <p:nvPr/>
        </p:nvSpPr>
        <p:spPr>
          <a:xfrm>
            <a:off x="1952625" y="5459413"/>
            <a:ext cx="5400675" cy="10096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所構成垂直的多階段</a:t>
            </a:r>
            <a:endParaRPr kumimoji="0" lang="en-US" altLang="zh-TW" sz="2800" b="1" dirty="0">
              <a:latin typeface="標楷體" pitchFamily="65" charset="-120"/>
            </a:endParaRPr>
          </a:p>
          <a:p>
            <a:pPr algn="ctr" fontAlgn="auto">
              <a:spcBef>
                <a:spcPts val="0"/>
              </a:spcBef>
              <a:spcAft>
                <a:spcPts val="0"/>
              </a:spcAft>
              <a:defRPr/>
            </a:pPr>
            <a:r>
              <a:rPr kumimoji="0" lang="zh-TW" altLang="zh-TW" sz="2800" b="1" dirty="0">
                <a:latin typeface="標楷體" pitchFamily="65" charset="-120"/>
              </a:rPr>
              <a:t>流通構造的組織化問題</a:t>
            </a:r>
            <a:endParaRPr kumimoji="0" lang="zh-TW" altLang="en-US" sz="2800" b="1" dirty="0">
              <a:latin typeface="標楷體" pitchFamily="65" charset="-120"/>
            </a:endParaRPr>
          </a:p>
        </p:txBody>
      </p:sp>
      <p:cxnSp>
        <p:nvCxnSpPr>
          <p:cNvPr id="3" name="直線接點 2"/>
          <p:cNvCxnSpPr>
            <a:stCxn id="24580" idx="4"/>
            <a:endCxn id="24581" idx="0"/>
          </p:cNvCxnSpPr>
          <p:nvPr/>
        </p:nvCxnSpPr>
        <p:spPr>
          <a:xfrm>
            <a:off x="4643438" y="3084513"/>
            <a:ext cx="1587" cy="144462"/>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直線接點 4"/>
          <p:cNvCxnSpPr>
            <a:stCxn id="24581" idx="4"/>
            <a:endCxn id="24582" idx="0"/>
          </p:cNvCxnSpPr>
          <p:nvPr/>
        </p:nvCxnSpPr>
        <p:spPr>
          <a:xfrm flipH="1">
            <a:off x="4643438" y="4235450"/>
            <a:ext cx="1587" cy="14605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E06B8620-80E6-41DD-B8AF-A7FC99463623}" type="slidenum">
              <a:rPr lang="zh-TW" altLang="zh-TW"/>
              <a:pPr>
                <a:defRPr/>
              </a:pPr>
              <a:t>23</a:t>
            </a:fld>
            <a:endParaRPr lang="en-US" altLang="zh-TW"/>
          </a:p>
        </p:txBody>
      </p:sp>
      <p:sp>
        <p:nvSpPr>
          <p:cNvPr id="38914" name="標題 1"/>
          <p:cNvSpPr>
            <a:spLocks noGrp="1"/>
          </p:cNvSpPr>
          <p:nvPr>
            <p:ph type="title"/>
          </p:nvPr>
        </p:nvSpPr>
        <p:spPr/>
        <p:txBody>
          <a:bodyPr/>
          <a:lstStyle/>
          <a:p>
            <a:pPr eaLnBrk="1" hangingPunct="1"/>
            <a:r>
              <a:rPr lang="en-US" altLang="zh-TW" smtClean="0">
                <a:solidFill>
                  <a:schemeClr val="tx1"/>
                </a:solidFill>
              </a:rPr>
              <a:t>4.3.1  </a:t>
            </a:r>
            <a:r>
              <a:rPr lang="zh-TW" altLang="zh-TW" smtClean="0">
                <a:solidFill>
                  <a:schemeClr val="tx1"/>
                </a:solidFill>
              </a:rPr>
              <a:t>直接流通與間接流通</a:t>
            </a:r>
            <a:r>
              <a:rPr lang="en-US" altLang="zh-TW" sz="2400" smtClean="0">
                <a:solidFill>
                  <a:schemeClr val="tx1"/>
                </a:solidFill>
              </a:rPr>
              <a:t>1/4</a:t>
            </a:r>
            <a:endParaRPr lang="zh-TW" altLang="zh-TW" smtClean="0">
              <a:solidFill>
                <a:schemeClr val="tx1"/>
              </a:solidFill>
            </a:endParaRPr>
          </a:p>
        </p:txBody>
      </p:sp>
      <p:pic>
        <p:nvPicPr>
          <p:cNvPr id="38915" name="Picture 6" descr="圖04-04"/>
          <p:cNvPicPr>
            <a:picLocks noGrp="1" noChangeAspect="1" noChangeArrowheads="1"/>
          </p:cNvPicPr>
          <p:nvPr>
            <p:ph idx="1"/>
          </p:nvPr>
        </p:nvPicPr>
        <p:blipFill>
          <a:blip r:embed="rId2"/>
          <a:srcRect/>
          <a:stretch>
            <a:fillRect/>
          </a:stretch>
        </p:blipFill>
        <p:spPr>
          <a:xfrm>
            <a:off x="684213" y="2420938"/>
            <a:ext cx="7632700" cy="3957637"/>
          </a:xfrm>
        </p:spPr>
      </p:pic>
      <p:sp>
        <p:nvSpPr>
          <p:cNvPr id="38916" name="內容版面配置區 3"/>
          <p:cNvSpPr txBox="1">
            <a:spLocks/>
          </p:cNvSpPr>
          <p:nvPr/>
        </p:nvSpPr>
        <p:spPr bwMode="auto">
          <a:xfrm>
            <a:off x="468313" y="1628775"/>
            <a:ext cx="8351837" cy="4525963"/>
          </a:xfrm>
          <a:prstGeom prst="rect">
            <a:avLst/>
          </a:prstGeom>
          <a:noFill/>
          <a:ln w="9525">
            <a:noFill/>
            <a:miter lim="800000"/>
            <a:headEnd/>
            <a:tailEnd/>
          </a:ln>
        </p:spPr>
        <p:txBody>
          <a:bodyPr/>
          <a:lstStyle/>
          <a:p>
            <a:pPr marL="342900" indent="-342900" eaLnBrk="0" hangingPunct="0">
              <a:spcBef>
                <a:spcPct val="20000"/>
              </a:spcBef>
              <a:buClr>
                <a:srgbClr val="000099"/>
              </a:buClr>
              <a:buFont typeface="Wingdings" pitchFamily="2" charset="2"/>
              <a:buChar char="v"/>
            </a:pPr>
            <a:r>
              <a:rPr lang="zh-TW" altLang="en-US" sz="3200" b="1">
                <a:solidFill>
                  <a:srgbClr val="000099"/>
                </a:solidFill>
                <a:latin typeface="Times New Roman" pitchFamily="18" charset="0"/>
                <a:ea typeface="標楷體" pitchFamily="65" charset="-120"/>
              </a:rPr>
              <a:t>流通可分為直接流通與間接流通兩種類型。</a:t>
            </a:r>
            <a:endParaRPr lang="en-US" altLang="zh-TW" sz="3200" b="1">
              <a:solidFill>
                <a:srgbClr val="000099"/>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2"/>
          <p:cNvSpPr>
            <a:spLocks noGrp="1"/>
          </p:cNvSpPr>
          <p:nvPr>
            <p:ph type="title"/>
          </p:nvPr>
        </p:nvSpPr>
        <p:spPr/>
        <p:txBody>
          <a:bodyPr/>
          <a:lstStyle/>
          <a:p>
            <a:r>
              <a:rPr lang="en-US" altLang="zh-TW" smtClean="0">
                <a:solidFill>
                  <a:schemeClr val="tx1"/>
                </a:solidFill>
              </a:rPr>
              <a:t>4.3.1  </a:t>
            </a:r>
            <a:r>
              <a:rPr lang="zh-TW" altLang="en-US" smtClean="0">
                <a:solidFill>
                  <a:schemeClr val="tx1"/>
                </a:solidFill>
              </a:rPr>
              <a:t>直接流通與間接流通</a:t>
            </a:r>
            <a:r>
              <a:rPr lang="en-US" altLang="zh-TW" sz="2400" smtClean="0">
                <a:solidFill>
                  <a:schemeClr val="tx1"/>
                </a:solidFill>
              </a:rPr>
              <a:t>2/4</a:t>
            </a:r>
            <a:endParaRPr lang="zh-TW" altLang="en-US" smtClean="0">
              <a:solidFill>
                <a:schemeClr val="tx1"/>
              </a:solidFill>
            </a:endParaRPr>
          </a:p>
        </p:txBody>
      </p:sp>
      <p:sp>
        <p:nvSpPr>
          <p:cNvPr id="2" name="投影片編號版面配置區 1"/>
          <p:cNvSpPr>
            <a:spLocks noGrp="1"/>
          </p:cNvSpPr>
          <p:nvPr>
            <p:ph type="sldNum" sz="quarter" idx="10"/>
          </p:nvPr>
        </p:nvSpPr>
        <p:spPr/>
        <p:txBody>
          <a:bodyPr/>
          <a:lstStyle/>
          <a:p>
            <a:pPr>
              <a:defRPr/>
            </a:pPr>
            <a:fld id="{BB16F7AF-5E75-4B8C-A18D-ACA7315034A2}" type="slidenum">
              <a:rPr lang="zh-TW" altLang="zh-TW" smtClean="0"/>
              <a:pPr>
                <a:defRPr/>
              </a:pPr>
              <a:t>24</a:t>
            </a:fld>
            <a:endParaRPr lang="en-US" altLang="zh-TW"/>
          </a:p>
        </p:txBody>
      </p:sp>
      <p:grpSp>
        <p:nvGrpSpPr>
          <p:cNvPr id="39939" name="群組 8"/>
          <p:cNvGrpSpPr>
            <a:grpSpLocks/>
          </p:cNvGrpSpPr>
          <p:nvPr/>
        </p:nvGrpSpPr>
        <p:grpSpPr bwMode="auto">
          <a:xfrm>
            <a:off x="971550" y="1916113"/>
            <a:ext cx="6840538" cy="4033837"/>
            <a:chOff x="899591" y="2607016"/>
            <a:chExt cx="6840761" cy="3198248"/>
          </a:xfrm>
        </p:grpSpPr>
        <p:sp>
          <p:nvSpPr>
            <p:cNvPr id="5" name="圓角矩形 4"/>
            <p:cNvSpPr/>
            <p:nvPr/>
          </p:nvSpPr>
          <p:spPr>
            <a:xfrm>
              <a:off x="899591" y="4351515"/>
              <a:ext cx="2016191" cy="1439904"/>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t>間接流通</a:t>
              </a:r>
              <a:endParaRPr kumimoji="0" lang="zh-TW" altLang="en-US" sz="2800" b="1" dirty="0">
                <a:solidFill>
                  <a:schemeClr val="bg1"/>
                </a:solidFill>
                <a:cs typeface="Times New Roman" pitchFamily="18" charset="0"/>
              </a:endParaRPr>
            </a:p>
          </p:txBody>
        </p:sp>
        <p:sp>
          <p:nvSpPr>
            <p:cNvPr id="6" name="圓角矩形 5"/>
            <p:cNvSpPr/>
            <p:nvPr/>
          </p:nvSpPr>
          <p:spPr>
            <a:xfrm>
              <a:off x="899591" y="2607016"/>
              <a:ext cx="2020954" cy="1455008"/>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直接流通</a:t>
              </a:r>
            </a:p>
          </p:txBody>
        </p:sp>
        <p:sp>
          <p:nvSpPr>
            <p:cNvPr id="39942" name="圓角矩形 4"/>
            <p:cNvSpPr>
              <a:spLocks noChangeArrowheads="1"/>
            </p:cNvSpPr>
            <p:nvPr/>
          </p:nvSpPr>
          <p:spPr bwMode="auto">
            <a:xfrm>
              <a:off x="2915816" y="4351300"/>
              <a:ext cx="4824536" cy="1453964"/>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600">
                  <a:solidFill>
                    <a:srgbClr val="000000"/>
                  </a:solidFill>
                  <a:latin typeface="Times New Roman" pitchFamily="18" charset="0"/>
                  <a:ea typeface="標楷體" pitchFamily="65" charset="-120"/>
                  <a:cs typeface="Times New Roman" pitchFamily="18" charset="0"/>
                </a:rPr>
                <a:t>有中間商業者，以交易仲介角色介於兩者之中。又可分為市場交易系統與垂直行銷系統。</a:t>
              </a:r>
            </a:p>
          </p:txBody>
        </p:sp>
        <p:sp>
          <p:nvSpPr>
            <p:cNvPr id="39943" name="圓角矩形 4"/>
            <p:cNvSpPr>
              <a:spLocks noChangeArrowheads="1"/>
            </p:cNvSpPr>
            <p:nvPr/>
          </p:nvSpPr>
          <p:spPr bwMode="auto">
            <a:xfrm>
              <a:off x="2915814" y="2609304"/>
              <a:ext cx="4824538" cy="1453964"/>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600">
                  <a:solidFill>
                    <a:srgbClr val="000000"/>
                  </a:solidFill>
                  <a:latin typeface="Times New Roman" pitchFamily="18" charset="0"/>
                  <a:ea typeface="標楷體" pitchFamily="65" charset="-120"/>
                  <a:cs typeface="Times New Roman" pitchFamily="18" charset="0"/>
                </a:rPr>
                <a:t>生產者與顧客之間直接進行商品買賣交易。又可分為直效行銷與直接銷售。</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p:txBody>
          <a:bodyPr/>
          <a:lstStyle/>
          <a:p>
            <a:r>
              <a:rPr lang="en-US" altLang="zh-TW" smtClean="0">
                <a:solidFill>
                  <a:schemeClr val="tx1"/>
                </a:solidFill>
              </a:rPr>
              <a:t>4.3.1  </a:t>
            </a:r>
            <a:r>
              <a:rPr lang="zh-TW" altLang="en-US" smtClean="0">
                <a:solidFill>
                  <a:schemeClr val="tx1"/>
                </a:solidFill>
              </a:rPr>
              <a:t>直接流通與間接流通</a:t>
            </a:r>
            <a:r>
              <a:rPr lang="en-US" altLang="zh-TW" sz="2400" smtClean="0">
                <a:solidFill>
                  <a:schemeClr val="tx1"/>
                </a:solidFill>
              </a:rPr>
              <a:t>3/4</a:t>
            </a:r>
            <a:endParaRPr lang="zh-TW" altLang="en-US" smtClean="0">
              <a:solidFill>
                <a:schemeClr val="tx1"/>
              </a:solidFill>
            </a:endParaRPr>
          </a:p>
        </p:txBody>
      </p:sp>
      <p:sp>
        <p:nvSpPr>
          <p:cNvPr id="4" name="投影片編號版面配置區 3"/>
          <p:cNvSpPr>
            <a:spLocks noGrp="1"/>
          </p:cNvSpPr>
          <p:nvPr>
            <p:ph type="sldNum" sz="quarter" idx="10"/>
          </p:nvPr>
        </p:nvSpPr>
        <p:spPr/>
        <p:txBody>
          <a:bodyPr/>
          <a:lstStyle/>
          <a:p>
            <a:pPr>
              <a:defRPr/>
            </a:pPr>
            <a:fld id="{87EC9C53-D218-419F-96B8-56B8B873AD6B}" type="slidenum">
              <a:rPr lang="zh-TW" altLang="zh-TW" smtClean="0"/>
              <a:pPr>
                <a:defRPr/>
              </a:pPr>
              <a:t>25</a:t>
            </a:fld>
            <a:endParaRPr lang="en-US" altLang="zh-TW"/>
          </a:p>
        </p:txBody>
      </p:sp>
      <p:grpSp>
        <p:nvGrpSpPr>
          <p:cNvPr id="40963" name="群組 10"/>
          <p:cNvGrpSpPr>
            <a:grpSpLocks/>
          </p:cNvGrpSpPr>
          <p:nvPr/>
        </p:nvGrpSpPr>
        <p:grpSpPr bwMode="auto">
          <a:xfrm>
            <a:off x="352425" y="2662238"/>
            <a:ext cx="8424863" cy="2924175"/>
            <a:chOff x="359713" y="2665220"/>
            <a:chExt cx="8424247" cy="2924020"/>
          </a:xfrm>
        </p:grpSpPr>
        <p:grpSp>
          <p:nvGrpSpPr>
            <p:cNvPr id="40966" name="群組 4"/>
            <p:cNvGrpSpPr>
              <a:grpSpLocks/>
            </p:cNvGrpSpPr>
            <p:nvPr/>
          </p:nvGrpSpPr>
          <p:grpSpPr bwMode="auto">
            <a:xfrm>
              <a:off x="1439143" y="2665220"/>
              <a:ext cx="7344817" cy="2924020"/>
              <a:chOff x="899591" y="2607016"/>
              <a:chExt cx="6840761" cy="2924020"/>
            </a:xfrm>
          </p:grpSpPr>
          <p:sp>
            <p:nvSpPr>
              <p:cNvPr id="6" name="圓角矩形 5"/>
              <p:cNvSpPr/>
              <p:nvPr/>
            </p:nvSpPr>
            <p:spPr>
              <a:xfrm>
                <a:off x="899583" y="4076963"/>
                <a:ext cx="2016600" cy="1439786"/>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直接銷售</a:t>
                </a:r>
              </a:p>
            </p:txBody>
          </p:sp>
          <p:sp>
            <p:nvSpPr>
              <p:cNvPr id="7" name="圓角矩形 6"/>
              <p:cNvSpPr/>
              <p:nvPr/>
            </p:nvSpPr>
            <p:spPr>
              <a:xfrm>
                <a:off x="899583" y="2607016"/>
                <a:ext cx="2021036" cy="1454073"/>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直效行銷</a:t>
                </a:r>
              </a:p>
            </p:txBody>
          </p:sp>
          <p:sp>
            <p:nvSpPr>
              <p:cNvPr id="40970" name="圓角矩形 4"/>
              <p:cNvSpPr>
                <a:spLocks noChangeArrowheads="1"/>
              </p:cNvSpPr>
              <p:nvPr/>
            </p:nvSpPr>
            <p:spPr bwMode="auto">
              <a:xfrm>
                <a:off x="2915816" y="4077072"/>
                <a:ext cx="4824536" cy="1453964"/>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600">
                    <a:solidFill>
                      <a:srgbClr val="000000"/>
                    </a:solidFill>
                    <a:latin typeface="Times New Roman" pitchFamily="18" charset="0"/>
                    <a:ea typeface="標楷體" pitchFamily="65" charset="-120"/>
                    <a:cs typeface="Times New Roman" pitchFamily="18" charset="0"/>
                  </a:rPr>
                  <a:t>由人員銷售組織向消費者進行推銷，訪問銷售為直銷的代表例。</a:t>
                </a:r>
              </a:p>
            </p:txBody>
          </p:sp>
          <p:sp>
            <p:nvSpPr>
              <p:cNvPr id="40971" name="圓角矩形 4"/>
              <p:cNvSpPr>
                <a:spLocks noChangeArrowheads="1"/>
              </p:cNvSpPr>
              <p:nvPr/>
            </p:nvSpPr>
            <p:spPr bwMode="auto">
              <a:xfrm>
                <a:off x="2915814" y="2609304"/>
                <a:ext cx="4824538" cy="1453964"/>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600">
                    <a:solidFill>
                      <a:srgbClr val="000000"/>
                    </a:solidFill>
                    <a:latin typeface="Times New Roman" pitchFamily="18" charset="0"/>
                    <a:ea typeface="標楷體" pitchFamily="65" charset="-120"/>
                    <a:cs typeface="Times New Roman" pitchFamily="18" charset="0"/>
                  </a:rPr>
                  <a:t>利用傳播媒體的一種直接銷售方式，例如：</a:t>
                </a:r>
                <a:r>
                  <a:rPr kumimoji="0" lang="en-US" altLang="zh-TW" sz="2600">
                    <a:solidFill>
                      <a:srgbClr val="000000"/>
                    </a:solidFill>
                    <a:latin typeface="Times New Roman" pitchFamily="18" charset="0"/>
                    <a:ea typeface="標楷體" pitchFamily="65" charset="-120"/>
                    <a:cs typeface="Times New Roman" pitchFamily="18" charset="0"/>
                  </a:rPr>
                  <a:t>momo</a:t>
                </a:r>
                <a:r>
                  <a:rPr kumimoji="0" lang="zh-TW" altLang="en-US" sz="2600">
                    <a:solidFill>
                      <a:srgbClr val="000000"/>
                    </a:solidFill>
                    <a:latin typeface="Times New Roman" pitchFamily="18" charset="0"/>
                    <a:ea typeface="標楷體" pitchFamily="65" charset="-120"/>
                    <a:cs typeface="Times New Roman" pitchFamily="18" charset="0"/>
                  </a:rPr>
                  <a:t>電視購物台。</a:t>
                </a:r>
              </a:p>
            </p:txBody>
          </p:sp>
        </p:grpSp>
        <p:sp>
          <p:nvSpPr>
            <p:cNvPr id="10" name="圓角矩形 9"/>
            <p:cNvSpPr/>
            <p:nvPr/>
          </p:nvSpPr>
          <p:spPr>
            <a:xfrm>
              <a:off x="359713" y="2666807"/>
              <a:ext cx="1079421" cy="29081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直接流通</a:t>
              </a:r>
            </a:p>
          </p:txBody>
        </p:sp>
      </p:grpSp>
      <p:pic>
        <p:nvPicPr>
          <p:cNvPr id="32770" name="Picture 2" descr="C:\Users\Yuki\AppData\Local\Microsoft\Windows\Temporary Internet Files\Content.IE5\NKQLKPYP\MC900441970[1].wmf"/>
          <p:cNvPicPr>
            <a:picLocks noChangeAspect="1" noChangeArrowheads="1"/>
          </p:cNvPicPr>
          <p:nvPr/>
        </p:nvPicPr>
        <p:blipFill>
          <a:blip r:embed="rId2"/>
          <a:srcRect/>
          <a:stretch>
            <a:fillRect/>
          </a:stretch>
        </p:blipFill>
        <p:spPr bwMode="auto">
          <a:xfrm>
            <a:off x="2305050" y="5346700"/>
            <a:ext cx="3336925" cy="1211263"/>
          </a:xfrm>
          <a:prstGeom prst="rect">
            <a:avLst/>
          </a:prstGeom>
          <a:noFill/>
          <a:ln w="9525">
            <a:noFill/>
            <a:miter lim="800000"/>
            <a:headEnd/>
            <a:tailEnd/>
          </a:ln>
        </p:spPr>
      </p:pic>
      <p:pic>
        <p:nvPicPr>
          <p:cNvPr id="32771" name="Picture 3" descr="C:\Users\Yuki\AppData\Local\Microsoft\Windows\Temporary Internet Files\Content.IE5\XNQ46F30\MC900186162[1].wmf"/>
          <p:cNvPicPr>
            <a:picLocks noChangeAspect="1" noChangeArrowheads="1"/>
          </p:cNvPicPr>
          <p:nvPr/>
        </p:nvPicPr>
        <p:blipFill>
          <a:blip r:embed="rId3"/>
          <a:srcRect/>
          <a:stretch>
            <a:fillRect/>
          </a:stretch>
        </p:blipFill>
        <p:spPr bwMode="auto">
          <a:xfrm>
            <a:off x="6769100" y="1268413"/>
            <a:ext cx="1814513" cy="1779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p:txBody>
          <a:bodyPr/>
          <a:lstStyle/>
          <a:p>
            <a:r>
              <a:rPr lang="en-US" altLang="zh-TW" smtClean="0">
                <a:solidFill>
                  <a:schemeClr val="tx1"/>
                </a:solidFill>
              </a:rPr>
              <a:t>4.3.1  </a:t>
            </a:r>
            <a:r>
              <a:rPr lang="zh-TW" altLang="en-US" smtClean="0">
                <a:solidFill>
                  <a:schemeClr val="tx1"/>
                </a:solidFill>
              </a:rPr>
              <a:t>直接流通與間接流通</a:t>
            </a:r>
            <a:r>
              <a:rPr lang="en-US" altLang="zh-TW" sz="2400" smtClean="0">
                <a:solidFill>
                  <a:schemeClr val="tx1"/>
                </a:solidFill>
              </a:rPr>
              <a:t>4/4</a:t>
            </a:r>
            <a:endParaRPr lang="zh-TW" altLang="en-US" smtClean="0">
              <a:solidFill>
                <a:schemeClr val="tx1"/>
              </a:solidFill>
            </a:endParaRPr>
          </a:p>
        </p:txBody>
      </p:sp>
      <p:pic>
        <p:nvPicPr>
          <p:cNvPr id="41986" name="內容版面配置區 4"/>
          <p:cNvPicPr>
            <a:picLocks noGrp="1" noChangeAspect="1"/>
          </p:cNvPicPr>
          <p:nvPr>
            <p:ph idx="1"/>
          </p:nvPr>
        </p:nvPicPr>
        <p:blipFill>
          <a:blip r:embed="rId2"/>
          <a:srcRect/>
          <a:stretch>
            <a:fillRect/>
          </a:stretch>
        </p:blipFill>
        <p:spPr>
          <a:xfrm>
            <a:off x="1735138" y="3095625"/>
            <a:ext cx="7056437" cy="3387725"/>
          </a:xfrm>
        </p:spPr>
      </p:pic>
      <p:sp>
        <p:nvSpPr>
          <p:cNvPr id="4" name="投影片編號版面配置區 3"/>
          <p:cNvSpPr>
            <a:spLocks noGrp="1"/>
          </p:cNvSpPr>
          <p:nvPr>
            <p:ph type="sldNum" sz="quarter" idx="10"/>
          </p:nvPr>
        </p:nvSpPr>
        <p:spPr/>
        <p:txBody>
          <a:bodyPr/>
          <a:lstStyle/>
          <a:p>
            <a:pPr>
              <a:defRPr/>
            </a:pPr>
            <a:fld id="{44F3EB95-0B82-4385-A09C-6071D8F73BCE}" type="slidenum">
              <a:rPr lang="zh-TW" altLang="zh-TW" smtClean="0"/>
              <a:pPr>
                <a:defRPr/>
              </a:pPr>
              <a:t>26</a:t>
            </a:fld>
            <a:endParaRPr lang="en-US" altLang="zh-TW"/>
          </a:p>
        </p:txBody>
      </p:sp>
      <p:sp>
        <p:nvSpPr>
          <p:cNvPr id="41988" name="內容版面配置區 3"/>
          <p:cNvSpPr txBox="1">
            <a:spLocks/>
          </p:cNvSpPr>
          <p:nvPr/>
        </p:nvSpPr>
        <p:spPr bwMode="auto">
          <a:xfrm>
            <a:off x="250825" y="1341438"/>
            <a:ext cx="8675688" cy="4525962"/>
          </a:xfrm>
          <a:prstGeom prst="rect">
            <a:avLst/>
          </a:prstGeom>
          <a:noFill/>
          <a:ln w="9525">
            <a:noFill/>
            <a:miter lim="800000"/>
            <a:headEnd/>
            <a:tailEnd/>
          </a:ln>
        </p:spPr>
        <p:txBody>
          <a:bodyPr/>
          <a:lstStyle/>
          <a:p>
            <a:pPr marL="342900" indent="-342900" eaLnBrk="0" hangingPunct="0">
              <a:spcBef>
                <a:spcPct val="20000"/>
              </a:spcBef>
              <a:buClr>
                <a:srgbClr val="000099"/>
              </a:buClr>
              <a:buFont typeface="Wingdings" pitchFamily="2" charset="2"/>
              <a:buChar char="v"/>
            </a:pPr>
            <a:r>
              <a:rPr lang="zh-TW" altLang="en-US" sz="3200" b="1">
                <a:solidFill>
                  <a:srgbClr val="000099"/>
                </a:solidFill>
                <a:latin typeface="Times New Roman" pitchFamily="18" charset="0"/>
                <a:ea typeface="標楷體" pitchFamily="65" charset="-120"/>
              </a:rPr>
              <a:t>流通機構建立通路的主要目的，是為節省交易成本，因此在不穩定的市場交易關係中，便衍生出傾向組織交易的所謂中間組織之間接流通形態。</a:t>
            </a:r>
            <a:endParaRPr lang="en-US" altLang="zh-TW" sz="3200" b="1">
              <a:solidFill>
                <a:srgbClr val="000099"/>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
          <p:cNvSpPr>
            <a:spLocks noGrp="1"/>
          </p:cNvSpPr>
          <p:nvPr>
            <p:ph type="sldNum" sz="quarter" idx="10"/>
          </p:nvPr>
        </p:nvSpPr>
        <p:spPr/>
        <p:txBody>
          <a:bodyPr/>
          <a:lstStyle/>
          <a:p>
            <a:pPr>
              <a:defRPr/>
            </a:pPr>
            <a:fld id="{6E2F5B01-FDA7-4ECB-862D-DFEBEDDA2507}" type="slidenum">
              <a:rPr lang="zh-TW" altLang="zh-TW"/>
              <a:pPr>
                <a:defRPr/>
              </a:pPr>
              <a:t>27</a:t>
            </a:fld>
            <a:endParaRPr lang="en-US" altLang="zh-TW"/>
          </a:p>
        </p:txBody>
      </p:sp>
      <p:sp>
        <p:nvSpPr>
          <p:cNvPr id="43010" name="標題 1"/>
          <p:cNvSpPr>
            <a:spLocks noGrp="1"/>
          </p:cNvSpPr>
          <p:nvPr>
            <p:ph type="title" idx="4294967295"/>
          </p:nvPr>
        </p:nvSpPr>
        <p:spPr/>
        <p:txBody>
          <a:bodyPr/>
          <a:lstStyle/>
          <a:p>
            <a:pPr eaLnBrk="1" hangingPunct="1"/>
            <a:r>
              <a:rPr lang="en-US" altLang="zh-TW" smtClean="0">
                <a:solidFill>
                  <a:schemeClr val="tx1"/>
                </a:solidFill>
              </a:rPr>
              <a:t>4.3.2  </a:t>
            </a:r>
            <a:r>
              <a:rPr lang="zh-TW" altLang="zh-TW" smtClean="0">
                <a:solidFill>
                  <a:schemeClr val="tx1"/>
                </a:solidFill>
              </a:rPr>
              <a:t>垂直行銷系統</a:t>
            </a:r>
            <a:endParaRPr lang="zh-TW" altLang="en-US" smtClean="0">
              <a:solidFill>
                <a:schemeClr val="tx1"/>
              </a:solidFill>
            </a:endParaRPr>
          </a:p>
        </p:txBody>
      </p:sp>
      <p:sp>
        <p:nvSpPr>
          <p:cNvPr id="43011" name="圓角矩形 4"/>
          <p:cNvSpPr>
            <a:spLocks noChangeArrowheads="1"/>
          </p:cNvSpPr>
          <p:nvPr/>
        </p:nvSpPr>
        <p:spPr bwMode="auto">
          <a:xfrm>
            <a:off x="2916238" y="1844675"/>
            <a:ext cx="5903912" cy="1800225"/>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Times New Roman" pitchFamily="18" charset="0"/>
                <a:ea typeface="標楷體" pitchFamily="65" charset="-120"/>
                <a:cs typeface="Times New Roman" pitchFamily="18" charset="0"/>
              </a:rPr>
              <a:t>相對於市場交易形態，組織交易與強調持續交易關係的中間組織在行銷通路中被稱為垂直行銷系統</a:t>
            </a:r>
            <a:r>
              <a:rPr kumimoji="0" lang="zh-TW" altLang="en-US" sz="2800">
                <a:solidFill>
                  <a:srgbClr val="000000"/>
                </a:solidFill>
                <a:latin typeface="Times New Roman" pitchFamily="18" charset="0"/>
                <a:ea typeface="標楷體" pitchFamily="65" charset="-120"/>
                <a:cs typeface="Times New Roman" pitchFamily="18" charset="0"/>
              </a:rPr>
              <a:t>。</a:t>
            </a:r>
            <a:endParaRPr kumimoji="0" lang="zh-TW" altLang="en-US" sz="2600">
              <a:solidFill>
                <a:srgbClr val="000000"/>
              </a:solidFill>
              <a:latin typeface="Times New Roman" pitchFamily="18" charset="0"/>
              <a:ea typeface="標楷體" pitchFamily="65" charset="-120"/>
              <a:cs typeface="Times New Roman" pitchFamily="18" charset="0"/>
            </a:endParaRPr>
          </a:p>
        </p:txBody>
      </p:sp>
      <p:sp>
        <p:nvSpPr>
          <p:cNvPr id="43012" name="圓角矩形 5"/>
          <p:cNvSpPr>
            <a:spLocks noChangeArrowheads="1"/>
          </p:cNvSpPr>
          <p:nvPr/>
        </p:nvSpPr>
        <p:spPr bwMode="auto">
          <a:xfrm>
            <a:off x="2916238" y="3933825"/>
            <a:ext cx="5903912" cy="1798638"/>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Times New Roman" pitchFamily="18" charset="0"/>
                <a:ea typeface="標楷體" pitchFamily="65" charset="-120"/>
                <a:cs typeface="Times New Roman" pitchFamily="18" charset="0"/>
              </a:rPr>
              <a:t>流通成員以階層式的組織進行編組，流通成員之間的溝通協調機制是依照</a:t>
            </a:r>
            <a:r>
              <a:rPr kumimoji="0" lang="zh-TW" altLang="zh-TW" sz="2800" b="1">
                <a:solidFill>
                  <a:srgbClr val="000000"/>
                </a:solidFill>
                <a:latin typeface="Times New Roman" pitchFamily="18" charset="0"/>
                <a:ea typeface="標楷體" pitchFamily="65" charset="-120"/>
                <a:cs typeface="Times New Roman" pitchFamily="18" charset="0"/>
              </a:rPr>
              <a:t>通路領航者（</a:t>
            </a:r>
            <a:r>
              <a:rPr kumimoji="0" lang="en-US" altLang="zh-TW" sz="2800" b="1">
                <a:solidFill>
                  <a:srgbClr val="000000"/>
                </a:solidFill>
                <a:latin typeface="Times New Roman" pitchFamily="18" charset="0"/>
                <a:ea typeface="標楷體" pitchFamily="65" charset="-120"/>
                <a:cs typeface="Times New Roman" pitchFamily="18" charset="0"/>
              </a:rPr>
              <a:t>Channel Captain</a:t>
            </a:r>
            <a:r>
              <a:rPr kumimoji="0" lang="zh-TW" altLang="zh-TW" sz="2800" b="1">
                <a:solidFill>
                  <a:srgbClr val="000000"/>
                </a:solidFill>
                <a:latin typeface="Times New Roman" pitchFamily="18" charset="0"/>
                <a:ea typeface="標楷體" pitchFamily="65" charset="-120"/>
                <a:cs typeface="Times New Roman" pitchFamily="18" charset="0"/>
              </a:rPr>
              <a:t>）</a:t>
            </a:r>
            <a:r>
              <a:rPr kumimoji="0" lang="zh-TW" altLang="zh-TW" sz="2800">
                <a:solidFill>
                  <a:srgbClr val="000000"/>
                </a:solidFill>
                <a:latin typeface="Times New Roman" pitchFamily="18" charset="0"/>
                <a:ea typeface="標楷體" pitchFamily="65" charset="-120"/>
                <a:cs typeface="Times New Roman" pitchFamily="18" charset="0"/>
              </a:rPr>
              <a:t>的通路策略計畫來進行。</a:t>
            </a:r>
            <a:endParaRPr kumimoji="0" lang="zh-TW" altLang="en-US" sz="2800">
              <a:solidFill>
                <a:srgbClr val="000000"/>
              </a:solidFill>
              <a:latin typeface="Times New Roman" pitchFamily="18" charset="0"/>
              <a:ea typeface="標楷體" pitchFamily="65" charset="-120"/>
              <a:cs typeface="Times New Roman" pitchFamily="18" charset="0"/>
            </a:endParaRPr>
          </a:p>
        </p:txBody>
      </p:sp>
      <p:sp>
        <p:nvSpPr>
          <p:cNvPr id="8" name="圓角矩形 7"/>
          <p:cNvSpPr/>
          <p:nvPr/>
        </p:nvSpPr>
        <p:spPr>
          <a:xfrm>
            <a:off x="323850" y="2492375"/>
            <a:ext cx="2592388" cy="2592388"/>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垂直行銷系統（</a:t>
            </a:r>
            <a:r>
              <a:rPr kumimoji="0" lang="en-US" altLang="zh-TW" sz="2800" b="1" dirty="0">
                <a:solidFill>
                  <a:schemeClr val="bg1"/>
                </a:solidFill>
                <a:cs typeface="Times New Roman" pitchFamily="18" charset="0"/>
              </a:rPr>
              <a:t>Vertical Marketing System</a:t>
            </a:r>
            <a:r>
              <a:rPr kumimoji="0" lang="zh-TW" altLang="en-US" sz="2800" b="1" dirty="0">
                <a:solidFill>
                  <a:schemeClr val="bg1"/>
                </a:solidFill>
                <a:cs typeface="Times New Roman" pitchFamily="18" charset="0"/>
              </a:rPr>
              <a:t>；</a:t>
            </a:r>
            <a:r>
              <a:rPr kumimoji="0" lang="en-US" altLang="zh-TW" sz="2800" b="1" dirty="0">
                <a:solidFill>
                  <a:schemeClr val="bg1"/>
                </a:solidFill>
                <a:cs typeface="Times New Roman" pitchFamily="18" charset="0"/>
              </a:rPr>
              <a:t>VMS</a:t>
            </a:r>
            <a:r>
              <a:rPr kumimoji="0" lang="zh-TW" altLang="en-US" sz="2800" b="1" dirty="0">
                <a:solidFill>
                  <a:schemeClr val="bg1"/>
                </a:solidFill>
                <a:cs typeface="Times New Roman" pitchFamily="18"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p:txBody>
          <a:bodyPr/>
          <a:lstStyle/>
          <a:p>
            <a:pPr>
              <a:defRPr/>
            </a:pPr>
            <a:fld id="{18D4D1AC-7D83-466B-B844-22B3AA26E9B4}" type="slidenum">
              <a:rPr lang="zh-TW" altLang="zh-TW"/>
              <a:pPr>
                <a:defRPr/>
              </a:pPr>
              <a:t>28</a:t>
            </a:fld>
            <a:endParaRPr lang="en-US" altLang="zh-TW"/>
          </a:p>
        </p:txBody>
      </p:sp>
      <p:sp>
        <p:nvSpPr>
          <p:cNvPr id="44034" name="標題 1"/>
          <p:cNvSpPr>
            <a:spLocks noGrp="1"/>
          </p:cNvSpPr>
          <p:nvPr>
            <p:ph type="title" idx="4294967295"/>
          </p:nvPr>
        </p:nvSpPr>
        <p:spPr/>
        <p:txBody>
          <a:bodyPr/>
          <a:lstStyle/>
          <a:p>
            <a:pPr eaLnBrk="1" hangingPunct="1"/>
            <a:r>
              <a:rPr lang="en-US" altLang="zh-TW" smtClean="0">
                <a:solidFill>
                  <a:schemeClr val="tx1"/>
                </a:solidFill>
              </a:rPr>
              <a:t>4.3.2.1  </a:t>
            </a:r>
            <a:r>
              <a:rPr lang="zh-TW" altLang="zh-TW" smtClean="0">
                <a:solidFill>
                  <a:schemeClr val="tx1"/>
                </a:solidFill>
              </a:rPr>
              <a:t>企業型</a:t>
            </a:r>
            <a:r>
              <a:rPr lang="en-US" altLang="zh-TW" smtClean="0">
                <a:solidFill>
                  <a:schemeClr val="tx1"/>
                </a:solidFill>
              </a:rPr>
              <a:t>VMS</a:t>
            </a:r>
            <a:endParaRPr lang="zh-TW" altLang="zh-TW" smtClean="0">
              <a:solidFill>
                <a:schemeClr val="tx1"/>
              </a:solidFill>
            </a:endParaRPr>
          </a:p>
        </p:txBody>
      </p:sp>
      <p:sp>
        <p:nvSpPr>
          <p:cNvPr id="4" name="圓角矩形 3"/>
          <p:cNvSpPr/>
          <p:nvPr/>
        </p:nvSpPr>
        <p:spPr>
          <a:xfrm>
            <a:off x="468313" y="1557338"/>
            <a:ext cx="8207375" cy="18002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kumimoji="0" lang="zh-TW" altLang="zh-TW" sz="2800" dirty="0">
                <a:latin typeface="標楷體" pitchFamily="65" charset="-120"/>
              </a:rPr>
              <a:t>生產、流通階段以單一企業資本進行整合的組織交易進行營運，通路組成成員如同單一組織擁有明確的經營目標，藉由權限及政策來調整交易條件。</a:t>
            </a:r>
            <a:endParaRPr kumimoji="0" lang="zh-TW" altLang="en-US" sz="2800" dirty="0">
              <a:latin typeface="標楷體" pitchFamily="65" charset="-120"/>
            </a:endParaRPr>
          </a:p>
        </p:txBody>
      </p:sp>
      <p:pic>
        <p:nvPicPr>
          <p:cNvPr id="44036" name="Picture 2" descr="C:\Users\wu\AppData\Local\Microsoft\Windows\Temporary Internet Files\Content.IE5\KH4DAG5N\MC900310310[1].wmf"/>
          <p:cNvPicPr>
            <a:picLocks noChangeAspect="1" noChangeArrowheads="1"/>
          </p:cNvPicPr>
          <p:nvPr/>
        </p:nvPicPr>
        <p:blipFill>
          <a:blip r:embed="rId3"/>
          <a:srcRect/>
          <a:stretch>
            <a:fillRect/>
          </a:stretch>
        </p:blipFill>
        <p:spPr bwMode="auto">
          <a:xfrm>
            <a:off x="568325" y="4227513"/>
            <a:ext cx="1819275" cy="1711325"/>
          </a:xfrm>
          <a:prstGeom prst="rect">
            <a:avLst/>
          </a:prstGeom>
          <a:noFill/>
          <a:ln w="9525">
            <a:noFill/>
            <a:miter lim="800000"/>
            <a:headEnd/>
            <a:tailEnd/>
          </a:ln>
        </p:spPr>
      </p:pic>
      <p:sp>
        <p:nvSpPr>
          <p:cNvPr id="44037" name="文字方塊 5"/>
          <p:cNvSpPr txBox="1">
            <a:spLocks noChangeArrowheads="1"/>
          </p:cNvSpPr>
          <p:nvPr/>
        </p:nvSpPr>
        <p:spPr bwMode="auto">
          <a:xfrm>
            <a:off x="2482850" y="4421188"/>
            <a:ext cx="6121400" cy="2000250"/>
          </a:xfrm>
          <a:prstGeom prst="rect">
            <a:avLst/>
          </a:prstGeom>
          <a:noFill/>
          <a:ln w="9525">
            <a:noFill/>
            <a:miter lim="800000"/>
            <a:headEnd/>
            <a:tailEnd/>
          </a:ln>
        </p:spPr>
        <p:txBody>
          <a:bodyPr>
            <a:spAutoFit/>
          </a:bodyPr>
          <a:lstStyle/>
          <a:p>
            <a:r>
              <a:rPr kumimoji="0" lang="zh-TW" altLang="zh-TW" sz="2800" b="1" u="sng">
                <a:latin typeface="Times New Roman" pitchFamily="18" charset="0"/>
                <a:ea typeface="標楷體" pitchFamily="65" charset="-120"/>
                <a:cs typeface="Times New Roman" pitchFamily="18" charset="0"/>
              </a:rPr>
              <a:t>例如</a:t>
            </a:r>
            <a:endParaRPr kumimoji="0" lang="en-US" altLang="zh-TW" sz="2800">
              <a:latin typeface="Times New Roman" pitchFamily="18" charset="0"/>
              <a:ea typeface="標楷體" pitchFamily="65" charset="-120"/>
              <a:cs typeface="Times New Roman" pitchFamily="18" charset="0"/>
            </a:endParaRPr>
          </a:p>
          <a:p>
            <a:r>
              <a:rPr kumimoji="0" lang="en-US" altLang="zh-TW" sz="2400">
                <a:latin typeface="Times New Roman" pitchFamily="18" charset="0"/>
                <a:ea typeface="標楷體" pitchFamily="65" charset="-120"/>
                <a:cs typeface="Times New Roman" pitchFamily="18" charset="0"/>
              </a:rPr>
              <a:t>TOYOTA</a:t>
            </a:r>
            <a:r>
              <a:rPr kumimoji="0" lang="zh-TW" altLang="zh-TW" sz="2400">
                <a:latin typeface="Times New Roman" pitchFamily="18" charset="0"/>
                <a:ea typeface="標楷體" pitchFamily="65" charset="-120"/>
                <a:cs typeface="Times New Roman" pitchFamily="18" charset="0"/>
              </a:rPr>
              <a:t>（豐田）汽車在台灣</a:t>
            </a:r>
            <a:r>
              <a:rPr kumimoji="0" lang="zh-TW" altLang="en-US" sz="2400">
                <a:latin typeface="Times New Roman" pitchFamily="18" charset="0"/>
                <a:ea typeface="標楷體" pitchFamily="65" charset="-120"/>
                <a:cs typeface="Times New Roman" pitchFamily="18" charset="0"/>
              </a:rPr>
              <a:t>銷售部分，與由日本豐田汽車與台灣和泰汽車共同授權八家經銷商銷售豐田車系，並簽訂銷售契約，其八家經銷商分別作區域性銷售。</a:t>
            </a:r>
          </a:p>
        </p:txBody>
      </p:sp>
      <p:pic>
        <p:nvPicPr>
          <p:cNvPr id="44038" name="圖片 1"/>
          <p:cNvPicPr>
            <a:picLocks noChangeAspect="1"/>
          </p:cNvPicPr>
          <p:nvPr/>
        </p:nvPicPr>
        <p:blipFill>
          <a:blip r:embed="rId4"/>
          <a:srcRect/>
          <a:stretch>
            <a:fillRect/>
          </a:stretch>
        </p:blipFill>
        <p:spPr bwMode="auto">
          <a:xfrm>
            <a:off x="4572000" y="3429000"/>
            <a:ext cx="2303463" cy="150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p:txBody>
          <a:bodyPr/>
          <a:lstStyle/>
          <a:p>
            <a:pPr>
              <a:defRPr/>
            </a:pPr>
            <a:fld id="{EE2BD811-90DD-40D3-81D0-378AFB354DC9}" type="slidenum">
              <a:rPr lang="zh-TW" altLang="zh-TW"/>
              <a:pPr>
                <a:defRPr/>
              </a:pPr>
              <a:t>29</a:t>
            </a:fld>
            <a:endParaRPr lang="en-US" altLang="zh-TW"/>
          </a:p>
        </p:txBody>
      </p:sp>
      <p:sp>
        <p:nvSpPr>
          <p:cNvPr id="46082" name="標題 1"/>
          <p:cNvSpPr>
            <a:spLocks noGrp="1"/>
          </p:cNvSpPr>
          <p:nvPr>
            <p:ph type="title" idx="4294967295"/>
          </p:nvPr>
        </p:nvSpPr>
        <p:spPr/>
        <p:txBody>
          <a:bodyPr/>
          <a:lstStyle/>
          <a:p>
            <a:pPr eaLnBrk="1" hangingPunct="1"/>
            <a:r>
              <a:rPr lang="en-US" altLang="zh-TW" smtClean="0">
                <a:solidFill>
                  <a:schemeClr val="tx1"/>
                </a:solidFill>
              </a:rPr>
              <a:t>4.3.2.2  </a:t>
            </a:r>
            <a:r>
              <a:rPr lang="zh-TW" altLang="zh-TW" smtClean="0">
                <a:solidFill>
                  <a:schemeClr val="tx1"/>
                </a:solidFill>
              </a:rPr>
              <a:t>契約型</a:t>
            </a:r>
            <a:r>
              <a:rPr lang="en-US" altLang="zh-TW" smtClean="0">
                <a:solidFill>
                  <a:schemeClr val="tx1"/>
                </a:solidFill>
              </a:rPr>
              <a:t>VMS</a:t>
            </a:r>
            <a:r>
              <a:rPr lang="en-US" altLang="zh-TW" sz="2400" smtClean="0">
                <a:solidFill>
                  <a:schemeClr val="tx1"/>
                </a:solidFill>
              </a:rPr>
              <a:t>1/2</a:t>
            </a:r>
            <a:endParaRPr lang="zh-TW" altLang="zh-TW" smtClean="0">
              <a:solidFill>
                <a:schemeClr val="tx1"/>
              </a:solidFill>
            </a:endParaRPr>
          </a:p>
        </p:txBody>
      </p:sp>
      <p:sp>
        <p:nvSpPr>
          <p:cNvPr id="4" name="圓角矩形 3"/>
          <p:cNvSpPr/>
          <p:nvPr/>
        </p:nvSpPr>
        <p:spPr>
          <a:xfrm>
            <a:off x="468313" y="1557338"/>
            <a:ext cx="8207375" cy="25923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buFont typeface="Arial" pitchFamily="34" charset="0"/>
              <a:buChar char="•"/>
              <a:defRPr/>
            </a:pPr>
            <a:r>
              <a:rPr kumimoji="0" lang="zh-TW" altLang="zh-TW" sz="2800" dirty="0">
                <a:solidFill>
                  <a:schemeClr val="tx1"/>
                </a:solidFill>
                <a:cs typeface="Times New Roman" pitchFamily="18" charset="0"/>
              </a:rPr>
              <a:t>流通成員締結契約，加盟主得依照企業總部所制定契約之共同目標，調整雙方經營事業合作關係。</a:t>
            </a:r>
            <a:endParaRPr kumimoji="0" lang="en-US" altLang="zh-TW" sz="2800" dirty="0">
              <a:solidFill>
                <a:schemeClr val="tx1"/>
              </a:solidFill>
              <a:cs typeface="Times New Roman" pitchFamily="18" charset="0"/>
            </a:endParaRPr>
          </a:p>
          <a:p>
            <a:pPr fontAlgn="auto">
              <a:spcBef>
                <a:spcPts val="0"/>
              </a:spcBef>
              <a:spcAft>
                <a:spcPts val="0"/>
              </a:spcAft>
              <a:buFont typeface="Arial" pitchFamily="34" charset="0"/>
              <a:buChar char="•"/>
              <a:defRPr/>
            </a:pPr>
            <a:r>
              <a:rPr kumimoji="0" lang="zh-TW" altLang="zh-TW" sz="2800" dirty="0">
                <a:solidFill>
                  <a:schemeClr val="tx1"/>
                </a:solidFill>
                <a:cs typeface="Times New Roman" pitchFamily="18" charset="0"/>
              </a:rPr>
              <a:t>因依契約型態之差異，一般又分特許加盟（</a:t>
            </a:r>
            <a:r>
              <a:rPr kumimoji="0" lang="en-US" altLang="zh-TW" sz="2800" dirty="0">
                <a:solidFill>
                  <a:schemeClr val="tx1"/>
                </a:solidFill>
                <a:cs typeface="Times New Roman" pitchFamily="18" charset="0"/>
              </a:rPr>
              <a:t>Franchise Chain</a:t>
            </a:r>
            <a:r>
              <a:rPr kumimoji="0" lang="zh-TW" altLang="zh-TW" sz="2800" dirty="0">
                <a:solidFill>
                  <a:schemeClr val="tx1"/>
                </a:solidFill>
                <a:cs typeface="Times New Roman" pitchFamily="18" charset="0"/>
              </a:rPr>
              <a:t>；</a:t>
            </a:r>
            <a:r>
              <a:rPr kumimoji="0" lang="en-US" altLang="zh-TW" sz="2800" dirty="0">
                <a:solidFill>
                  <a:schemeClr val="tx1"/>
                </a:solidFill>
                <a:cs typeface="Times New Roman" pitchFamily="18" charset="0"/>
              </a:rPr>
              <a:t>FC</a:t>
            </a:r>
            <a:r>
              <a:rPr kumimoji="0" lang="zh-TW" altLang="zh-TW" sz="2800" dirty="0">
                <a:solidFill>
                  <a:schemeClr val="tx1"/>
                </a:solidFill>
                <a:cs typeface="Times New Roman" pitchFamily="18" charset="0"/>
              </a:rPr>
              <a:t>）和自願加盟（</a:t>
            </a:r>
            <a:r>
              <a:rPr kumimoji="0" lang="en-US" altLang="zh-TW" sz="2800" dirty="0">
                <a:solidFill>
                  <a:schemeClr val="tx1"/>
                </a:solidFill>
                <a:cs typeface="Times New Roman" pitchFamily="18" charset="0"/>
              </a:rPr>
              <a:t>Voluntary Chain</a:t>
            </a:r>
            <a:r>
              <a:rPr kumimoji="0" lang="zh-TW" altLang="zh-TW" sz="2800" dirty="0">
                <a:solidFill>
                  <a:schemeClr val="tx1"/>
                </a:solidFill>
                <a:cs typeface="Times New Roman" pitchFamily="18" charset="0"/>
              </a:rPr>
              <a:t>；</a:t>
            </a:r>
            <a:r>
              <a:rPr kumimoji="0" lang="en-US" altLang="zh-TW" sz="2800" dirty="0">
                <a:solidFill>
                  <a:schemeClr val="tx1"/>
                </a:solidFill>
                <a:cs typeface="Times New Roman" pitchFamily="18" charset="0"/>
              </a:rPr>
              <a:t>VC</a:t>
            </a:r>
            <a:r>
              <a:rPr kumimoji="0" lang="zh-TW" altLang="zh-TW" sz="2800" dirty="0">
                <a:solidFill>
                  <a:schemeClr val="tx1"/>
                </a:solidFill>
                <a:cs typeface="Times New Roman" pitchFamily="18" charset="0"/>
              </a:rPr>
              <a:t>）兩種形態</a:t>
            </a:r>
            <a:r>
              <a:rPr kumimoji="0" lang="zh-TW" altLang="en-US" sz="2800" dirty="0">
                <a:solidFill>
                  <a:schemeClr val="tx1"/>
                </a:solidFill>
                <a:cs typeface="Times New Roman" pitchFamily="18" charset="0"/>
              </a:rPr>
              <a:t>。</a:t>
            </a:r>
            <a:endParaRPr kumimoji="0" lang="zh-TW" altLang="en-US" sz="2800" b="1" dirty="0">
              <a:solidFill>
                <a:schemeClr val="tx1"/>
              </a:solidFill>
              <a:cs typeface="Times New Roman" pitchFamily="18" charset="0"/>
            </a:endParaRPr>
          </a:p>
        </p:txBody>
      </p:sp>
      <p:pic>
        <p:nvPicPr>
          <p:cNvPr id="46084" name="Picture 2" descr="C:\Users\wu\AppData\Local\Microsoft\Windows\Temporary Internet Files\Content.IE5\KH4DAG5N\MC900310310[1].wmf"/>
          <p:cNvPicPr>
            <a:picLocks noChangeAspect="1" noChangeArrowheads="1"/>
          </p:cNvPicPr>
          <p:nvPr/>
        </p:nvPicPr>
        <p:blipFill>
          <a:blip r:embed="rId2"/>
          <a:srcRect/>
          <a:stretch>
            <a:fillRect/>
          </a:stretch>
        </p:blipFill>
        <p:spPr bwMode="auto">
          <a:xfrm>
            <a:off x="684213" y="4221163"/>
            <a:ext cx="1819275" cy="1711325"/>
          </a:xfrm>
          <a:prstGeom prst="rect">
            <a:avLst/>
          </a:prstGeom>
          <a:noFill/>
          <a:ln w="9525">
            <a:noFill/>
            <a:miter lim="800000"/>
            <a:headEnd/>
            <a:tailEnd/>
          </a:ln>
        </p:spPr>
      </p:pic>
      <p:sp>
        <p:nvSpPr>
          <p:cNvPr id="46085" name="文字方塊 5"/>
          <p:cNvSpPr txBox="1">
            <a:spLocks noChangeArrowheads="1"/>
          </p:cNvSpPr>
          <p:nvPr/>
        </p:nvSpPr>
        <p:spPr bwMode="auto">
          <a:xfrm>
            <a:off x="2627313" y="4492625"/>
            <a:ext cx="4248150" cy="1384300"/>
          </a:xfrm>
          <a:prstGeom prst="rect">
            <a:avLst/>
          </a:prstGeom>
          <a:noFill/>
          <a:ln w="9525">
            <a:noFill/>
            <a:miter lim="800000"/>
            <a:headEnd/>
            <a:tailEnd/>
          </a:ln>
        </p:spPr>
        <p:txBody>
          <a:bodyPr>
            <a:spAutoFit/>
          </a:bodyPr>
          <a:lstStyle/>
          <a:p>
            <a:r>
              <a:rPr kumimoji="0" lang="zh-TW" altLang="zh-TW" sz="2800" b="1" u="sng">
                <a:latin typeface="Times New Roman" pitchFamily="18" charset="0"/>
                <a:ea typeface="標楷體" pitchFamily="65" charset="-120"/>
                <a:cs typeface="Times New Roman" pitchFamily="18" charset="0"/>
              </a:rPr>
              <a:t>例如</a:t>
            </a:r>
            <a:endParaRPr kumimoji="0" lang="en-US" altLang="zh-TW" sz="2800">
              <a:latin typeface="Times New Roman" pitchFamily="18" charset="0"/>
              <a:ea typeface="標楷體" pitchFamily="65" charset="-120"/>
              <a:cs typeface="Times New Roman" pitchFamily="18" charset="0"/>
            </a:endParaRPr>
          </a:p>
          <a:p>
            <a:r>
              <a:rPr kumimoji="0" lang="zh-TW" altLang="zh-TW" sz="2800">
                <a:latin typeface="Times New Roman" pitchFamily="18" charset="0"/>
                <a:ea typeface="標楷體" pitchFamily="65" charset="-120"/>
                <a:cs typeface="Times New Roman" pitchFamily="18" charset="0"/>
              </a:rPr>
              <a:t>曼都髮型為台灣第一美髮</a:t>
            </a:r>
            <a:r>
              <a:rPr kumimoji="0" lang="en-US" altLang="zh-TW" sz="2800">
                <a:latin typeface="Times New Roman" pitchFamily="18" charset="0"/>
                <a:ea typeface="標楷體" pitchFamily="65" charset="-120"/>
                <a:cs typeface="Times New Roman" pitchFamily="18" charset="0"/>
              </a:rPr>
              <a:t>FC</a:t>
            </a:r>
            <a:r>
              <a:rPr kumimoji="0" lang="zh-TW" altLang="zh-TW" sz="2800">
                <a:latin typeface="Times New Roman" pitchFamily="18" charset="0"/>
                <a:ea typeface="標楷體" pitchFamily="65" charset="-120"/>
                <a:cs typeface="Times New Roman" pitchFamily="18" charset="0"/>
              </a:rPr>
              <a:t>連鎖加盟品牌</a:t>
            </a:r>
            <a:r>
              <a:rPr kumimoji="0" lang="zh-TW" altLang="en-US" sz="2800">
                <a:latin typeface="Times New Roman" pitchFamily="18" charset="0"/>
                <a:ea typeface="標楷體" pitchFamily="65" charset="-120"/>
                <a:cs typeface="Times New Roman" pitchFamily="18" charset="0"/>
              </a:rPr>
              <a:t>。</a:t>
            </a:r>
          </a:p>
        </p:txBody>
      </p:sp>
      <p:pic>
        <p:nvPicPr>
          <p:cNvPr id="46086" name="圖片 1"/>
          <p:cNvPicPr>
            <a:picLocks noChangeAspect="1"/>
          </p:cNvPicPr>
          <p:nvPr/>
        </p:nvPicPr>
        <p:blipFill>
          <a:blip r:embed="rId3"/>
          <a:srcRect/>
          <a:stretch>
            <a:fillRect/>
          </a:stretch>
        </p:blipFill>
        <p:spPr bwMode="auto">
          <a:xfrm>
            <a:off x="6623050" y="4402138"/>
            <a:ext cx="2228850"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1"/>
          <p:cNvSpPr>
            <a:spLocks noGrp="1"/>
          </p:cNvSpPr>
          <p:nvPr>
            <p:ph type="sldNum" sz="quarter" idx="10"/>
          </p:nvPr>
        </p:nvSpPr>
        <p:spPr/>
        <p:txBody>
          <a:bodyPr/>
          <a:lstStyle/>
          <a:p>
            <a:pPr>
              <a:defRPr/>
            </a:pPr>
            <a:fld id="{0864D04C-A28E-4DF5-B482-0C53E0438FE5}" type="slidenum">
              <a:rPr lang="zh-TW" altLang="zh-TW"/>
              <a:pPr>
                <a:defRPr/>
              </a:pPr>
              <a:t>3</a:t>
            </a:fld>
            <a:endParaRPr lang="en-US" altLang="zh-TW"/>
          </a:p>
        </p:txBody>
      </p:sp>
      <p:sp>
        <p:nvSpPr>
          <p:cNvPr id="17410" name="標題 1"/>
          <p:cNvSpPr>
            <a:spLocks noGrp="1"/>
          </p:cNvSpPr>
          <p:nvPr>
            <p:ph type="title" idx="4294967295"/>
          </p:nvPr>
        </p:nvSpPr>
        <p:spPr/>
        <p:txBody>
          <a:bodyPr/>
          <a:lstStyle/>
          <a:p>
            <a:pPr eaLnBrk="1" hangingPunct="1"/>
            <a:r>
              <a:rPr lang="zh-TW" altLang="en-US" smtClean="0">
                <a:solidFill>
                  <a:schemeClr val="tx1"/>
                </a:solidFill>
              </a:rPr>
              <a:t>前言 </a:t>
            </a:r>
            <a:r>
              <a:rPr lang="en-US" altLang="zh-TW" sz="2400" smtClean="0">
                <a:solidFill>
                  <a:schemeClr val="tx1"/>
                </a:solidFill>
              </a:rPr>
              <a:t>1/2</a:t>
            </a:r>
            <a:r>
              <a:rPr lang="en-US" altLang="zh-TW" smtClean="0">
                <a:solidFill>
                  <a:schemeClr val="tx1"/>
                </a:solidFill>
              </a:rPr>
              <a:t>   </a:t>
            </a:r>
            <a:endParaRPr lang="en-US" altLang="zh-TW" sz="2400" smtClean="0">
              <a:solidFill>
                <a:schemeClr val="tx1"/>
              </a:solidFill>
            </a:endParaRPr>
          </a:p>
        </p:txBody>
      </p:sp>
      <p:sp>
        <p:nvSpPr>
          <p:cNvPr id="17411" name="橢圓 3"/>
          <p:cNvSpPr>
            <a:spLocks noChangeArrowheads="1"/>
          </p:cNvSpPr>
          <p:nvPr/>
        </p:nvSpPr>
        <p:spPr bwMode="auto">
          <a:xfrm>
            <a:off x="755650" y="2205038"/>
            <a:ext cx="1584325" cy="1368425"/>
          </a:xfrm>
          <a:prstGeom prst="ellipse">
            <a:avLst/>
          </a:prstGeom>
          <a:solidFill>
            <a:srgbClr val="5C87BC"/>
          </a:solidFill>
          <a:ln w="25400" algn="ctr">
            <a:solidFill>
              <a:srgbClr val="385D8A"/>
            </a:solidFill>
            <a:round/>
            <a:headEnd/>
            <a:tailEnd/>
          </a:ln>
        </p:spPr>
        <p:txBody>
          <a:bodyPr anchor="ctr"/>
          <a:lstStyle/>
          <a:p>
            <a:pPr algn="ctr"/>
            <a:r>
              <a:rPr kumimoji="0" lang="zh-TW" altLang="en-US" sz="3200" b="1">
                <a:solidFill>
                  <a:srgbClr val="FFFFFF"/>
                </a:solidFill>
                <a:latin typeface="標楷體" pitchFamily="65" charset="-120"/>
                <a:ea typeface="標楷體" pitchFamily="65" charset="-120"/>
              </a:rPr>
              <a:t>交易</a:t>
            </a:r>
          </a:p>
        </p:txBody>
      </p:sp>
      <p:sp>
        <p:nvSpPr>
          <p:cNvPr id="17412" name="橢圓 4"/>
          <p:cNvSpPr>
            <a:spLocks noChangeArrowheads="1"/>
          </p:cNvSpPr>
          <p:nvPr/>
        </p:nvSpPr>
        <p:spPr bwMode="auto">
          <a:xfrm>
            <a:off x="755650" y="4438650"/>
            <a:ext cx="1584325" cy="1368425"/>
          </a:xfrm>
          <a:prstGeom prst="ellipse">
            <a:avLst/>
          </a:prstGeom>
          <a:solidFill>
            <a:srgbClr val="5C87BC"/>
          </a:solidFill>
          <a:ln w="25400" algn="ctr">
            <a:solidFill>
              <a:srgbClr val="385D8A"/>
            </a:solidFill>
            <a:round/>
            <a:headEnd/>
            <a:tailEnd/>
          </a:ln>
        </p:spPr>
        <p:txBody>
          <a:bodyPr anchor="ctr"/>
          <a:lstStyle/>
          <a:p>
            <a:pPr algn="ctr"/>
            <a:r>
              <a:rPr kumimoji="0" lang="zh-TW" altLang="en-US" sz="3200" b="1">
                <a:solidFill>
                  <a:srgbClr val="FFFFFF"/>
                </a:solidFill>
                <a:latin typeface="標楷體" pitchFamily="65" charset="-120"/>
                <a:ea typeface="標楷體" pitchFamily="65" charset="-120"/>
              </a:rPr>
              <a:t>行銷</a:t>
            </a:r>
          </a:p>
        </p:txBody>
      </p:sp>
      <p:sp>
        <p:nvSpPr>
          <p:cNvPr id="17413" name="圓角矩形 5"/>
          <p:cNvSpPr>
            <a:spLocks noChangeArrowheads="1"/>
          </p:cNvSpPr>
          <p:nvPr/>
        </p:nvSpPr>
        <p:spPr bwMode="auto">
          <a:xfrm>
            <a:off x="2339975" y="2133600"/>
            <a:ext cx="5761038" cy="1584325"/>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標楷體" pitchFamily="65" charset="-120"/>
                <a:ea typeface="標楷體" pitchFamily="65" charset="-120"/>
              </a:rPr>
              <a:t>人們基於生活需要的經濟動機而進行的交換行為</a:t>
            </a:r>
            <a:r>
              <a:rPr kumimoji="0" lang="zh-TW" altLang="en-US" sz="2800">
                <a:solidFill>
                  <a:srgbClr val="000000"/>
                </a:solidFill>
                <a:latin typeface="標楷體" pitchFamily="65" charset="-120"/>
                <a:ea typeface="標楷體" pitchFamily="65" charset="-120"/>
              </a:rPr>
              <a:t>。</a:t>
            </a:r>
          </a:p>
        </p:txBody>
      </p:sp>
      <p:sp>
        <p:nvSpPr>
          <p:cNvPr id="17414" name="圓角矩形 6"/>
          <p:cNvSpPr>
            <a:spLocks noChangeArrowheads="1"/>
          </p:cNvSpPr>
          <p:nvPr/>
        </p:nvSpPr>
        <p:spPr bwMode="auto">
          <a:xfrm>
            <a:off x="2339975" y="4365625"/>
            <a:ext cx="5761038" cy="1584325"/>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標楷體" pitchFamily="65" charset="-120"/>
                <a:ea typeface="標楷體" pitchFamily="65" charset="-120"/>
              </a:rPr>
              <a:t>促進買賣雙方的交換行為順利進行的經營活動</a:t>
            </a:r>
            <a:r>
              <a:rPr kumimoji="0" lang="zh-TW" altLang="en-US" sz="2800">
                <a:solidFill>
                  <a:srgbClr val="000000"/>
                </a:solidFill>
                <a:latin typeface="標楷體" pitchFamily="65" charset="-120"/>
                <a:ea typeface="標楷體" pitchFamily="65" charset="-120"/>
              </a:rPr>
              <a:t>。</a:t>
            </a:r>
          </a:p>
        </p:txBody>
      </p:sp>
      <p:pic>
        <p:nvPicPr>
          <p:cNvPr id="17415" name="Picture 8" descr="C:\Users\Yuki\AppData\Local\Microsoft\Windows\Temporary Internet Files\Content.IE5\0W0HWQWI\MC900078786[1].wmf"/>
          <p:cNvPicPr>
            <a:picLocks noChangeAspect="1" noChangeArrowheads="1"/>
          </p:cNvPicPr>
          <p:nvPr/>
        </p:nvPicPr>
        <p:blipFill>
          <a:blip r:embed="rId2"/>
          <a:srcRect/>
          <a:stretch>
            <a:fillRect/>
          </a:stretch>
        </p:blipFill>
        <p:spPr bwMode="auto">
          <a:xfrm>
            <a:off x="6011863" y="2854325"/>
            <a:ext cx="2592387" cy="192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fld id="{28570457-A263-4911-8A66-4213707211D4}" type="slidenum">
              <a:rPr lang="zh-TW" altLang="zh-TW" smtClean="0"/>
              <a:pPr>
                <a:defRPr/>
              </a:pPr>
              <a:t>30</a:t>
            </a:fld>
            <a:endParaRPr lang="en-US" altLang="zh-TW"/>
          </a:p>
        </p:txBody>
      </p:sp>
      <p:grpSp>
        <p:nvGrpSpPr>
          <p:cNvPr id="47106" name="群組 2"/>
          <p:cNvGrpSpPr>
            <a:grpSpLocks/>
          </p:cNvGrpSpPr>
          <p:nvPr/>
        </p:nvGrpSpPr>
        <p:grpSpPr bwMode="auto">
          <a:xfrm>
            <a:off x="179388" y="1628775"/>
            <a:ext cx="8713787" cy="4824413"/>
            <a:chOff x="251520" y="2665220"/>
            <a:chExt cx="8532440" cy="2924020"/>
          </a:xfrm>
        </p:grpSpPr>
        <p:grpSp>
          <p:nvGrpSpPr>
            <p:cNvPr id="47108" name="群組 3"/>
            <p:cNvGrpSpPr>
              <a:grpSpLocks/>
            </p:cNvGrpSpPr>
            <p:nvPr/>
          </p:nvGrpSpPr>
          <p:grpSpPr bwMode="auto">
            <a:xfrm>
              <a:off x="1731749" y="2665220"/>
              <a:ext cx="7052211" cy="2924020"/>
              <a:chOff x="1172116" y="2607016"/>
              <a:chExt cx="6568236" cy="2924020"/>
            </a:xfrm>
          </p:grpSpPr>
          <p:sp>
            <p:nvSpPr>
              <p:cNvPr id="6" name="圓角矩形 5"/>
              <p:cNvSpPr/>
              <p:nvPr/>
            </p:nvSpPr>
            <p:spPr>
              <a:xfrm>
                <a:off x="1171760" y="4077204"/>
                <a:ext cx="1743131" cy="1440361"/>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zh-TW" sz="2800" dirty="0">
                    <a:solidFill>
                      <a:schemeClr val="tx1"/>
                    </a:solidFill>
                    <a:cs typeface="Times New Roman" pitchFamily="18" charset="0"/>
                  </a:rPr>
                  <a:t>自願加盟</a:t>
                </a:r>
                <a:r>
                  <a:rPr kumimoji="0" lang="en-US" altLang="zh-TW" sz="2800" dirty="0">
                    <a:solidFill>
                      <a:schemeClr val="tx1"/>
                    </a:solidFill>
                    <a:cs typeface="Times New Roman" pitchFamily="18" charset="0"/>
                  </a:rPr>
                  <a:t>(VC)</a:t>
                </a:r>
                <a:endParaRPr kumimoji="0" lang="zh-TW" altLang="en-US" sz="2800" b="1" dirty="0">
                  <a:solidFill>
                    <a:schemeClr val="bg1"/>
                  </a:solidFill>
                  <a:cs typeface="Times New Roman" pitchFamily="18" charset="0"/>
                </a:endParaRPr>
              </a:p>
            </p:txBody>
          </p:sp>
          <p:sp>
            <p:nvSpPr>
              <p:cNvPr id="7" name="圓角矩形 6"/>
              <p:cNvSpPr/>
              <p:nvPr/>
            </p:nvSpPr>
            <p:spPr>
              <a:xfrm>
                <a:off x="1171760" y="2607016"/>
                <a:ext cx="1747474" cy="1454794"/>
              </a:xfrm>
              <a:prstGeom prst="roundRect">
                <a:avLst/>
              </a:prstGeom>
              <a:solidFill>
                <a:srgbClr val="5C87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zh-TW" sz="2800" dirty="0">
                    <a:solidFill>
                      <a:schemeClr val="tx1"/>
                    </a:solidFill>
                    <a:cs typeface="Times New Roman" pitchFamily="18" charset="0"/>
                  </a:rPr>
                  <a:t>特許加盟</a:t>
                </a:r>
                <a:r>
                  <a:rPr kumimoji="0" lang="en-US" altLang="zh-TW" sz="2800" dirty="0">
                    <a:solidFill>
                      <a:schemeClr val="tx1"/>
                    </a:solidFill>
                    <a:cs typeface="Times New Roman" pitchFamily="18" charset="0"/>
                  </a:rPr>
                  <a:t>(FC)</a:t>
                </a:r>
                <a:endParaRPr kumimoji="0" lang="zh-TW" altLang="en-US" sz="2800" b="1" dirty="0">
                  <a:solidFill>
                    <a:schemeClr val="bg1"/>
                  </a:solidFill>
                  <a:cs typeface="Times New Roman" pitchFamily="18" charset="0"/>
                </a:endParaRPr>
              </a:p>
            </p:txBody>
          </p:sp>
          <p:sp>
            <p:nvSpPr>
              <p:cNvPr id="47112" name="圓角矩形 4"/>
              <p:cNvSpPr>
                <a:spLocks noChangeArrowheads="1"/>
              </p:cNvSpPr>
              <p:nvPr/>
            </p:nvSpPr>
            <p:spPr bwMode="auto">
              <a:xfrm>
                <a:off x="2915816" y="4077072"/>
                <a:ext cx="4824536" cy="1453964"/>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600">
                    <a:solidFill>
                      <a:srgbClr val="000000"/>
                    </a:solidFill>
                    <a:latin typeface="Times New Roman" pitchFamily="18" charset="0"/>
                    <a:ea typeface="標楷體" pitchFamily="65" charset="-120"/>
                    <a:cs typeface="Times New Roman" pitchFamily="18" charset="0"/>
                  </a:rPr>
                  <a:t>為中小型零售業者為了抗衡超級市場等大型零售企業而策劃同業合作結盟，為較鬆散的</a:t>
                </a:r>
                <a:r>
                  <a:rPr kumimoji="0" lang="en-US" altLang="zh-TW" sz="2600">
                    <a:solidFill>
                      <a:srgbClr val="000000"/>
                    </a:solidFill>
                    <a:latin typeface="Times New Roman" pitchFamily="18" charset="0"/>
                    <a:ea typeface="標楷體" pitchFamily="65" charset="-120"/>
                    <a:cs typeface="Times New Roman" pitchFamily="18" charset="0"/>
                  </a:rPr>
                  <a:t>VMS </a:t>
                </a:r>
                <a:r>
                  <a:rPr kumimoji="0" lang="zh-TW" altLang="en-US" sz="2600">
                    <a:solidFill>
                      <a:srgbClr val="000000"/>
                    </a:solidFill>
                    <a:latin typeface="Times New Roman" pitchFamily="18" charset="0"/>
                    <a:ea typeface="標楷體" pitchFamily="65" charset="-120"/>
                    <a:cs typeface="Times New Roman" pitchFamily="18" charset="0"/>
                  </a:rPr>
                  <a:t>。</a:t>
                </a:r>
              </a:p>
            </p:txBody>
          </p:sp>
          <p:sp>
            <p:nvSpPr>
              <p:cNvPr id="47113" name="圓角矩形 4"/>
              <p:cNvSpPr>
                <a:spLocks noChangeArrowheads="1"/>
              </p:cNvSpPr>
              <p:nvPr/>
            </p:nvSpPr>
            <p:spPr bwMode="auto">
              <a:xfrm>
                <a:off x="2915814" y="2609304"/>
                <a:ext cx="4824538" cy="1453964"/>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en-US" sz="2600">
                    <a:solidFill>
                      <a:srgbClr val="000000"/>
                    </a:solidFill>
                    <a:latin typeface="Times New Roman" pitchFamily="18" charset="0"/>
                    <a:ea typeface="標楷體" pitchFamily="65" charset="-120"/>
                    <a:cs typeface="Times New Roman" pitchFamily="18" charset="0"/>
                  </a:rPr>
                  <a:t>提供商品及經營技術（</a:t>
                </a:r>
                <a:r>
                  <a:rPr kumimoji="0" lang="en-US" altLang="zh-TW" sz="2600">
                    <a:solidFill>
                      <a:srgbClr val="000000"/>
                    </a:solidFill>
                    <a:latin typeface="Times New Roman" pitchFamily="18" charset="0"/>
                    <a:ea typeface="標楷體" pitchFamily="65" charset="-120"/>
                    <a:cs typeface="Times New Roman" pitchFamily="18" charset="0"/>
                  </a:rPr>
                  <a:t>Know-How</a:t>
                </a:r>
                <a:r>
                  <a:rPr kumimoji="0" lang="zh-TW" altLang="en-US" sz="2600">
                    <a:solidFill>
                      <a:srgbClr val="000000"/>
                    </a:solidFill>
                    <a:latin typeface="Times New Roman" pitchFamily="18" charset="0"/>
                    <a:ea typeface="標楷體" pitchFamily="65" charset="-120"/>
                    <a:cs typeface="Times New Roman" pitchFamily="18" charset="0"/>
                  </a:rPr>
                  <a:t>）的企業總部與擁有資本及勞動力的加盟主締結一對一的契約關係，企業總部對加盟主的管制很嚴格，形成一種準內部組織</a:t>
                </a:r>
                <a:r>
                  <a:rPr kumimoji="0" lang="en-US" altLang="zh-TW" sz="2600">
                    <a:solidFill>
                      <a:srgbClr val="000000"/>
                    </a:solidFill>
                    <a:latin typeface="Times New Roman" pitchFamily="18" charset="0"/>
                    <a:ea typeface="標楷體" pitchFamily="65" charset="-120"/>
                    <a:cs typeface="Times New Roman" pitchFamily="18" charset="0"/>
                  </a:rPr>
                  <a:t>VMS </a:t>
                </a:r>
                <a:r>
                  <a:rPr kumimoji="0" lang="zh-TW" altLang="en-US" sz="2600">
                    <a:solidFill>
                      <a:srgbClr val="000000"/>
                    </a:solidFill>
                    <a:latin typeface="Times New Roman" pitchFamily="18" charset="0"/>
                    <a:ea typeface="標楷體" pitchFamily="65" charset="-120"/>
                    <a:cs typeface="Times New Roman" pitchFamily="18" charset="0"/>
                  </a:rPr>
                  <a:t>。</a:t>
                </a:r>
              </a:p>
            </p:txBody>
          </p:sp>
        </p:grpSp>
        <p:sp>
          <p:nvSpPr>
            <p:cNvPr id="5" name="圓角矩形 4"/>
            <p:cNvSpPr/>
            <p:nvPr/>
          </p:nvSpPr>
          <p:spPr>
            <a:xfrm>
              <a:off x="251520" y="2667144"/>
              <a:ext cx="1481402" cy="2908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zh-TW" altLang="en-US" sz="2800" b="1" dirty="0">
                  <a:solidFill>
                    <a:schemeClr val="bg1"/>
                  </a:solidFill>
                  <a:cs typeface="Times New Roman" pitchFamily="18" charset="0"/>
                </a:rPr>
                <a:t>契約型</a:t>
              </a:r>
              <a:r>
                <a:rPr kumimoji="0" lang="en-US" altLang="zh-TW" sz="2800" b="1" dirty="0">
                  <a:solidFill>
                    <a:schemeClr val="bg1"/>
                  </a:solidFill>
                  <a:cs typeface="Times New Roman" pitchFamily="18" charset="0"/>
                </a:rPr>
                <a:t>VMS</a:t>
              </a:r>
              <a:endParaRPr kumimoji="0" lang="zh-TW" altLang="en-US" sz="2800" b="1" dirty="0">
                <a:solidFill>
                  <a:schemeClr val="bg1"/>
                </a:solidFill>
                <a:cs typeface="Times New Roman" pitchFamily="18" charset="0"/>
              </a:endParaRPr>
            </a:p>
          </p:txBody>
        </p:sp>
      </p:grpSp>
      <p:sp>
        <p:nvSpPr>
          <p:cNvPr id="47107" name="標題 1"/>
          <p:cNvSpPr txBox="1">
            <a:spLocks/>
          </p:cNvSpPr>
          <p:nvPr/>
        </p:nvSpPr>
        <p:spPr bwMode="auto">
          <a:xfrm>
            <a:off x="179388" y="333375"/>
            <a:ext cx="7705725" cy="865188"/>
          </a:xfrm>
          <a:prstGeom prst="rect">
            <a:avLst/>
          </a:prstGeom>
          <a:noFill/>
          <a:ln w="9525">
            <a:noFill/>
            <a:miter lim="800000"/>
            <a:headEnd/>
            <a:tailEnd/>
          </a:ln>
        </p:spPr>
        <p:txBody>
          <a:bodyPr anchor="ctr"/>
          <a:lstStyle/>
          <a:p>
            <a:pPr algn="ctr"/>
            <a:r>
              <a:rPr lang="en-US" altLang="zh-TW" sz="4400">
                <a:latin typeface="Times New Roman" pitchFamily="18" charset="0"/>
                <a:ea typeface="標楷體" pitchFamily="65" charset="-120"/>
              </a:rPr>
              <a:t>4.3.2.2  </a:t>
            </a:r>
            <a:r>
              <a:rPr lang="zh-TW" altLang="zh-TW" sz="4400">
                <a:latin typeface="Times New Roman" pitchFamily="18" charset="0"/>
                <a:ea typeface="標楷體" pitchFamily="65" charset="-120"/>
              </a:rPr>
              <a:t>契約型</a:t>
            </a:r>
            <a:r>
              <a:rPr lang="en-US" altLang="zh-TW" sz="4400">
                <a:latin typeface="Times New Roman" pitchFamily="18" charset="0"/>
                <a:ea typeface="標楷體" pitchFamily="65" charset="-120"/>
              </a:rPr>
              <a:t>VMS</a:t>
            </a:r>
            <a:r>
              <a:rPr lang="en-US" altLang="zh-TW" sz="2400">
                <a:latin typeface="Times New Roman" pitchFamily="18" charset="0"/>
                <a:ea typeface="標楷體" pitchFamily="65" charset="-120"/>
              </a:rPr>
              <a:t>2/2</a:t>
            </a:r>
            <a:endParaRPr lang="zh-TW" altLang="zh-TW" sz="440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p:txBody>
          <a:bodyPr/>
          <a:lstStyle/>
          <a:p>
            <a:pPr>
              <a:defRPr/>
            </a:pPr>
            <a:fld id="{F71CD14F-6564-4B6E-B4F0-9481224E957B}" type="slidenum">
              <a:rPr lang="zh-TW" altLang="zh-TW"/>
              <a:pPr>
                <a:defRPr/>
              </a:pPr>
              <a:t>31</a:t>
            </a:fld>
            <a:endParaRPr lang="en-US" altLang="zh-TW"/>
          </a:p>
        </p:txBody>
      </p:sp>
      <p:sp>
        <p:nvSpPr>
          <p:cNvPr id="48130" name="標題 1"/>
          <p:cNvSpPr>
            <a:spLocks noGrp="1"/>
          </p:cNvSpPr>
          <p:nvPr>
            <p:ph type="title" idx="4294967295"/>
          </p:nvPr>
        </p:nvSpPr>
        <p:spPr/>
        <p:txBody>
          <a:bodyPr/>
          <a:lstStyle/>
          <a:p>
            <a:pPr eaLnBrk="1" hangingPunct="1"/>
            <a:r>
              <a:rPr lang="en-US" altLang="zh-TW" smtClean="0">
                <a:solidFill>
                  <a:schemeClr val="tx1"/>
                </a:solidFill>
              </a:rPr>
              <a:t>4.3.2.3  </a:t>
            </a:r>
            <a:r>
              <a:rPr lang="zh-TW" altLang="zh-TW" smtClean="0">
                <a:solidFill>
                  <a:schemeClr val="tx1"/>
                </a:solidFill>
              </a:rPr>
              <a:t>管理型</a:t>
            </a:r>
            <a:r>
              <a:rPr lang="en-US" altLang="zh-TW" smtClean="0">
                <a:solidFill>
                  <a:schemeClr val="tx1"/>
                </a:solidFill>
              </a:rPr>
              <a:t>VMS</a:t>
            </a:r>
            <a:endParaRPr lang="zh-TW" altLang="en-US" smtClean="0">
              <a:solidFill>
                <a:schemeClr val="tx1"/>
              </a:solidFill>
            </a:endParaRPr>
          </a:p>
        </p:txBody>
      </p:sp>
      <p:sp>
        <p:nvSpPr>
          <p:cNvPr id="4" name="圓角矩形 3"/>
          <p:cNvSpPr/>
          <p:nvPr/>
        </p:nvSpPr>
        <p:spPr>
          <a:xfrm>
            <a:off x="468313" y="1773238"/>
            <a:ext cx="8207375" cy="19446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zh-TW" altLang="zh-TW" sz="2800" dirty="0">
                <a:latin typeface="標楷體" pitchFamily="65" charset="-120"/>
              </a:rPr>
              <a:t>依據企業本部制定之行銷計畫管理市場交易關係，在垂直通路系統中最為接近市場交易，交易雙方的共同目標亦為限定且屬非正式關係。</a:t>
            </a:r>
            <a:endParaRPr kumimoji="0" lang="zh-TW" altLang="en-US" sz="2800" b="1" dirty="0">
              <a:solidFill>
                <a:schemeClr val="tx1"/>
              </a:solidFill>
              <a:latin typeface="標楷體" pitchFamily="65" charset="-120"/>
              <a:cs typeface="Times New Roman" pitchFamily="18" charset="0"/>
            </a:endParaRPr>
          </a:p>
        </p:txBody>
      </p:sp>
      <p:pic>
        <p:nvPicPr>
          <p:cNvPr id="48132" name="Picture 2" descr="C:\Users\wu\AppData\Local\Microsoft\Windows\Temporary Internet Files\Content.IE5\KH4DAG5N\MC900310310[1].wmf"/>
          <p:cNvPicPr>
            <a:picLocks noChangeAspect="1" noChangeArrowheads="1"/>
          </p:cNvPicPr>
          <p:nvPr/>
        </p:nvPicPr>
        <p:blipFill>
          <a:blip r:embed="rId3"/>
          <a:srcRect/>
          <a:stretch>
            <a:fillRect/>
          </a:stretch>
        </p:blipFill>
        <p:spPr bwMode="auto">
          <a:xfrm>
            <a:off x="684213" y="4221163"/>
            <a:ext cx="1819275" cy="1711325"/>
          </a:xfrm>
          <a:prstGeom prst="rect">
            <a:avLst/>
          </a:prstGeom>
          <a:noFill/>
          <a:ln w="9525">
            <a:noFill/>
            <a:miter lim="800000"/>
            <a:headEnd/>
            <a:tailEnd/>
          </a:ln>
        </p:spPr>
      </p:pic>
      <p:sp>
        <p:nvSpPr>
          <p:cNvPr id="48133" name="文字方塊 5"/>
          <p:cNvSpPr txBox="1">
            <a:spLocks noChangeArrowheads="1"/>
          </p:cNvSpPr>
          <p:nvPr/>
        </p:nvSpPr>
        <p:spPr bwMode="auto">
          <a:xfrm>
            <a:off x="2627313" y="4292600"/>
            <a:ext cx="6121400" cy="1816100"/>
          </a:xfrm>
          <a:prstGeom prst="rect">
            <a:avLst/>
          </a:prstGeom>
          <a:noFill/>
          <a:ln w="9525">
            <a:noFill/>
            <a:miter lim="800000"/>
            <a:headEnd/>
            <a:tailEnd/>
          </a:ln>
        </p:spPr>
        <p:txBody>
          <a:bodyPr>
            <a:spAutoFit/>
          </a:bodyPr>
          <a:lstStyle/>
          <a:p>
            <a:r>
              <a:rPr kumimoji="0" lang="zh-TW" altLang="zh-TW" sz="2800" b="1" u="sng">
                <a:latin typeface="Times New Roman" pitchFamily="18" charset="0"/>
                <a:ea typeface="標楷體" pitchFamily="65" charset="-120"/>
                <a:cs typeface="Times New Roman" pitchFamily="18" charset="0"/>
              </a:rPr>
              <a:t>例如</a:t>
            </a:r>
            <a:endParaRPr kumimoji="0" lang="en-US" altLang="zh-TW" sz="2800">
              <a:latin typeface="Times New Roman" pitchFamily="18" charset="0"/>
              <a:ea typeface="標楷體" pitchFamily="65" charset="-120"/>
              <a:cs typeface="Times New Roman" pitchFamily="18" charset="0"/>
            </a:endParaRPr>
          </a:p>
          <a:p>
            <a:r>
              <a:rPr lang="zh-TW" altLang="zh-TW" sz="2800">
                <a:latin typeface="Times New Roman" pitchFamily="18" charset="0"/>
                <a:ea typeface="標楷體" pitchFamily="65" charset="-120"/>
                <a:cs typeface="Times New Roman" pitchFamily="18" charset="0"/>
              </a:rPr>
              <a:t>家電、化妝品、醫藥品、食品雜貨之多數商品之批發至零售流通階段，是採取管理型</a:t>
            </a:r>
            <a:r>
              <a:rPr lang="en-US" altLang="zh-TW" sz="2800">
                <a:latin typeface="Times New Roman" pitchFamily="18" charset="0"/>
                <a:ea typeface="標楷體" pitchFamily="65" charset="-120"/>
                <a:cs typeface="Times New Roman" pitchFamily="18" charset="0"/>
              </a:rPr>
              <a:t>VMS</a:t>
            </a:r>
            <a:r>
              <a:rPr lang="zh-TW" altLang="zh-TW" sz="2800">
                <a:latin typeface="Times New Roman" pitchFamily="18" charset="0"/>
                <a:ea typeface="標楷體" pitchFamily="65" charset="-120"/>
                <a:cs typeface="Times New Roman" pitchFamily="18" charset="0"/>
              </a:rPr>
              <a:t>進行市場營運管理</a:t>
            </a:r>
            <a:r>
              <a:rPr lang="zh-TW" altLang="en-US" sz="2800">
                <a:latin typeface="Times New Roman" pitchFamily="18" charset="0"/>
                <a:ea typeface="標楷體" pitchFamily="65" charset="-120"/>
                <a:cs typeface="Times New Roman" pitchFamily="18" charset="0"/>
              </a:rPr>
              <a:t>。</a:t>
            </a:r>
            <a:endParaRPr kumimoji="0" lang="zh-TW" altLang="en-US" sz="280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B34D6C18-3624-4F1F-9254-447B924E28D5}" type="slidenum">
              <a:rPr lang="zh-TW" altLang="zh-TW"/>
              <a:pPr>
                <a:defRPr/>
              </a:pPr>
              <a:t>4</a:t>
            </a:fld>
            <a:endParaRPr lang="en-US" altLang="zh-TW"/>
          </a:p>
        </p:txBody>
      </p:sp>
      <p:sp>
        <p:nvSpPr>
          <p:cNvPr id="18434" name="標題 1"/>
          <p:cNvSpPr>
            <a:spLocks noGrp="1"/>
          </p:cNvSpPr>
          <p:nvPr>
            <p:ph type="title"/>
          </p:nvPr>
        </p:nvSpPr>
        <p:spPr/>
        <p:txBody>
          <a:bodyPr/>
          <a:lstStyle/>
          <a:p>
            <a:pPr eaLnBrk="1" hangingPunct="1"/>
            <a:r>
              <a:rPr lang="zh-TW" altLang="en-US" smtClean="0">
                <a:solidFill>
                  <a:schemeClr val="tx1"/>
                </a:solidFill>
              </a:rPr>
              <a:t>前言 </a:t>
            </a:r>
            <a:r>
              <a:rPr lang="en-US" altLang="zh-TW" sz="2400" smtClean="0">
                <a:solidFill>
                  <a:schemeClr val="tx1"/>
                </a:solidFill>
              </a:rPr>
              <a:t>2/2</a:t>
            </a:r>
            <a:endParaRPr lang="zh-TW" altLang="en-US" sz="2400" smtClean="0">
              <a:solidFill>
                <a:schemeClr val="tx1"/>
              </a:solidFill>
            </a:endParaRPr>
          </a:p>
        </p:txBody>
      </p:sp>
      <p:pic>
        <p:nvPicPr>
          <p:cNvPr id="18435" name="Picture 5" descr="圖04-01"/>
          <p:cNvPicPr>
            <a:picLocks noGrp="1" noChangeAspect="1" noChangeArrowheads="1"/>
          </p:cNvPicPr>
          <p:nvPr>
            <p:ph idx="1"/>
          </p:nvPr>
        </p:nvPicPr>
        <p:blipFill>
          <a:blip r:embed="rId2"/>
          <a:srcRect/>
          <a:stretch>
            <a:fillRect/>
          </a:stretch>
        </p:blipFill>
        <p:spPr>
          <a:xfrm>
            <a:off x="765175" y="1528763"/>
            <a:ext cx="7623175" cy="485298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827088" y="4078288"/>
            <a:ext cx="7705725" cy="1008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商品所有權順利的從上游市場（生產端）</a:t>
            </a:r>
            <a:endParaRPr kumimoji="0" lang="en-US" altLang="zh-TW" sz="2800" b="1" dirty="0">
              <a:latin typeface="標楷體" pitchFamily="65" charset="-120"/>
            </a:endParaRPr>
          </a:p>
          <a:p>
            <a:pPr fontAlgn="auto">
              <a:spcBef>
                <a:spcPts val="0"/>
              </a:spcBef>
              <a:spcAft>
                <a:spcPts val="0"/>
              </a:spcAft>
              <a:defRPr/>
            </a:pPr>
            <a:r>
              <a:rPr kumimoji="0" lang="zh-TW" altLang="zh-TW" sz="2800" b="1" dirty="0">
                <a:latin typeface="標楷體" pitchFamily="65" charset="-120"/>
              </a:rPr>
              <a:t>流通到下游市場（消費端）</a:t>
            </a:r>
            <a:r>
              <a:rPr kumimoji="0" lang="zh-TW" altLang="en-US" sz="2800" b="1" dirty="0">
                <a:latin typeface="標楷體" pitchFamily="65" charset="-120"/>
              </a:rPr>
              <a:t>。</a:t>
            </a:r>
          </a:p>
        </p:txBody>
      </p:sp>
      <p:sp>
        <p:nvSpPr>
          <p:cNvPr id="6" name="圓角矩形 5"/>
          <p:cNvSpPr/>
          <p:nvPr/>
        </p:nvSpPr>
        <p:spPr>
          <a:xfrm>
            <a:off x="827088" y="2709863"/>
            <a:ext cx="7705725" cy="1008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kumimoji="0" lang="zh-TW" altLang="zh-TW" sz="2800" b="1" dirty="0">
                <a:latin typeface="標楷體" pitchFamily="65" charset="-120"/>
              </a:rPr>
              <a:t>以錢易物的形式</a:t>
            </a:r>
            <a:r>
              <a:rPr kumimoji="0" lang="zh-TW" altLang="en-US" sz="2800" b="1" dirty="0">
                <a:latin typeface="標楷體" pitchFamily="65" charset="-120"/>
              </a:rPr>
              <a:t>，</a:t>
            </a:r>
            <a:r>
              <a:rPr kumimoji="0" lang="zh-TW" altLang="zh-TW" sz="2800" b="1" dirty="0">
                <a:latin typeface="標楷體" pitchFamily="65" charset="-120"/>
              </a:rPr>
              <a:t>「買」與「賣」是分工分業</a:t>
            </a:r>
            <a:r>
              <a:rPr kumimoji="0" lang="zh-TW" altLang="en-US" sz="2800" b="1" dirty="0">
                <a:latin typeface="標楷體" pitchFamily="65" charset="-120"/>
              </a:rPr>
              <a:t>。</a:t>
            </a:r>
          </a:p>
        </p:txBody>
      </p:sp>
      <p:sp>
        <p:nvSpPr>
          <p:cNvPr id="9" name="投影片編號版面配置區 1"/>
          <p:cNvSpPr>
            <a:spLocks noGrp="1"/>
          </p:cNvSpPr>
          <p:nvPr>
            <p:ph type="sldNum" sz="quarter" idx="10"/>
          </p:nvPr>
        </p:nvSpPr>
        <p:spPr/>
        <p:txBody>
          <a:bodyPr/>
          <a:lstStyle/>
          <a:p>
            <a:pPr>
              <a:defRPr/>
            </a:pPr>
            <a:fld id="{6D7AC2C9-59FB-47DB-B729-5DA67DC5D382}" type="slidenum">
              <a:rPr lang="zh-TW" altLang="zh-TW"/>
              <a:pPr>
                <a:defRPr/>
              </a:pPr>
              <a:t>5</a:t>
            </a:fld>
            <a:endParaRPr lang="en-US" altLang="zh-TW"/>
          </a:p>
        </p:txBody>
      </p:sp>
      <p:sp>
        <p:nvSpPr>
          <p:cNvPr id="19460" name="標題 1"/>
          <p:cNvSpPr>
            <a:spLocks noGrp="1"/>
          </p:cNvSpPr>
          <p:nvPr>
            <p:ph type="title" idx="4294967295"/>
          </p:nvPr>
        </p:nvSpPr>
        <p:spPr/>
        <p:txBody>
          <a:bodyPr/>
          <a:lstStyle/>
          <a:p>
            <a:pPr eaLnBrk="1" hangingPunct="1"/>
            <a:r>
              <a:rPr lang="en-US" altLang="zh-TW" smtClean="0">
                <a:solidFill>
                  <a:schemeClr val="tx1"/>
                </a:solidFill>
              </a:rPr>
              <a:t>4.1  </a:t>
            </a:r>
            <a:r>
              <a:rPr lang="zh-TW" altLang="zh-TW" smtClean="0">
                <a:solidFill>
                  <a:schemeClr val="tx1"/>
                </a:solidFill>
              </a:rPr>
              <a:t>交換法則</a:t>
            </a:r>
          </a:p>
        </p:txBody>
      </p:sp>
      <p:sp>
        <p:nvSpPr>
          <p:cNvPr id="4" name="圓角矩形 3"/>
          <p:cNvSpPr/>
          <p:nvPr/>
        </p:nvSpPr>
        <p:spPr>
          <a:xfrm>
            <a:off x="827088" y="1341438"/>
            <a:ext cx="7705725" cy="1008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kumimoji="0" lang="zh-TW" altLang="zh-TW" sz="2800" b="1" dirty="0">
                <a:latin typeface="標楷體" pitchFamily="65" charset="-120"/>
              </a:rPr>
              <a:t>最古老的市場交換形態為以物易物</a:t>
            </a:r>
            <a:r>
              <a:rPr kumimoji="0" lang="zh-TW" altLang="en-US" sz="2800" b="1" dirty="0">
                <a:latin typeface="標楷體" pitchFamily="65" charset="-120"/>
              </a:rPr>
              <a:t>。</a:t>
            </a:r>
          </a:p>
        </p:txBody>
      </p:sp>
      <p:sp>
        <p:nvSpPr>
          <p:cNvPr id="5" name="向下箭號 4"/>
          <p:cNvSpPr/>
          <p:nvPr/>
        </p:nvSpPr>
        <p:spPr>
          <a:xfrm>
            <a:off x="4284663" y="2278063"/>
            <a:ext cx="935037" cy="576262"/>
          </a:xfrm>
          <a:prstGeom prst="down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向下箭號 6"/>
          <p:cNvSpPr/>
          <p:nvPr/>
        </p:nvSpPr>
        <p:spPr>
          <a:xfrm>
            <a:off x="4284663" y="3646488"/>
            <a:ext cx="935037" cy="576262"/>
          </a:xfrm>
          <a:prstGeom prst="down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圓角矩形 9"/>
          <p:cNvSpPr/>
          <p:nvPr/>
        </p:nvSpPr>
        <p:spPr>
          <a:xfrm>
            <a:off x="827088" y="5446713"/>
            <a:ext cx="7705725" cy="1008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kumimoji="0" lang="zh-TW" altLang="en-US" sz="2800" b="1" dirty="0">
                <a:latin typeface="標楷體" pitchFamily="65" charset="-120"/>
              </a:rPr>
              <a:t>商品所有權轉移過程中，產生時間遞延現象此時需要金融機能來維繫。</a:t>
            </a:r>
          </a:p>
        </p:txBody>
      </p:sp>
      <p:sp>
        <p:nvSpPr>
          <p:cNvPr id="11" name="向下箭號 10"/>
          <p:cNvSpPr/>
          <p:nvPr/>
        </p:nvSpPr>
        <p:spPr>
          <a:xfrm>
            <a:off x="4284663" y="5013325"/>
            <a:ext cx="935037" cy="576263"/>
          </a:xfrm>
          <a:prstGeom prst="down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4782E4BB-132B-45F4-9D7D-61B96EA99CAC}" type="slidenum">
              <a:rPr lang="zh-TW" altLang="zh-TW"/>
              <a:pPr>
                <a:defRPr/>
              </a:pPr>
              <a:t>6</a:t>
            </a:fld>
            <a:endParaRPr lang="en-US" altLang="zh-TW"/>
          </a:p>
        </p:txBody>
      </p:sp>
      <p:sp>
        <p:nvSpPr>
          <p:cNvPr id="20482" name="標題 1"/>
          <p:cNvSpPr>
            <a:spLocks noGrp="1"/>
          </p:cNvSpPr>
          <p:nvPr>
            <p:ph type="title"/>
          </p:nvPr>
        </p:nvSpPr>
        <p:spPr/>
        <p:txBody>
          <a:bodyPr/>
          <a:lstStyle/>
          <a:p>
            <a:pPr eaLnBrk="1" hangingPunct="1"/>
            <a:r>
              <a:rPr lang="en-US" altLang="zh-TW" smtClean="0">
                <a:solidFill>
                  <a:schemeClr val="tx1"/>
                </a:solidFill>
              </a:rPr>
              <a:t>4.2  </a:t>
            </a:r>
            <a:r>
              <a:rPr lang="zh-TW" altLang="zh-TW" smtClean="0">
                <a:solidFill>
                  <a:schemeClr val="tx1"/>
                </a:solidFill>
              </a:rPr>
              <a:t>市場與組織</a:t>
            </a:r>
            <a:endParaRPr lang="zh-TW" altLang="en-US" smtClean="0">
              <a:solidFill>
                <a:schemeClr val="tx1"/>
              </a:solidFill>
            </a:endParaRPr>
          </a:p>
        </p:txBody>
      </p:sp>
      <p:sp>
        <p:nvSpPr>
          <p:cNvPr id="20483" name="內容版面配置區 2"/>
          <p:cNvSpPr>
            <a:spLocks noGrp="1"/>
          </p:cNvSpPr>
          <p:nvPr>
            <p:ph type="body" idx="1"/>
          </p:nvPr>
        </p:nvSpPr>
        <p:spPr/>
        <p:txBody>
          <a:bodyPr/>
          <a:lstStyle/>
          <a:p>
            <a:pPr eaLnBrk="1" hangingPunct="1"/>
            <a:r>
              <a:rPr lang="zh-TW" altLang="zh-TW" smtClean="0"/>
              <a:t>交易成本學說</a:t>
            </a:r>
            <a:endParaRPr lang="en-US" altLang="zh-TW" smtClean="0"/>
          </a:p>
          <a:p>
            <a:pPr eaLnBrk="1" hangingPunct="1"/>
            <a:r>
              <a:rPr lang="zh-TW" altLang="zh-TW" smtClean="0"/>
              <a:t>交易關係的多樣性</a:t>
            </a:r>
            <a:endParaRPr lang="en-US" altLang="zh-TW" smtClean="0"/>
          </a:p>
          <a:p>
            <a:pPr eaLnBrk="1" hangingPunct="1"/>
            <a:r>
              <a:rPr lang="zh-TW" altLang="zh-TW" smtClean="0"/>
              <a:t>關係投資</a:t>
            </a:r>
            <a:endParaRPr lang="zh-TW" altLang="en-US" smtClean="0"/>
          </a:p>
        </p:txBody>
      </p:sp>
      <p:pic>
        <p:nvPicPr>
          <p:cNvPr id="20484" name="Picture 8" descr="C:\Users\Yuki\AppData\Local\Microsoft\Windows\Temporary Internet Files\Content.IE5\NKQLKPYP\MC900149581[1].wmf"/>
          <p:cNvPicPr>
            <a:picLocks noChangeAspect="1" noChangeArrowheads="1"/>
          </p:cNvPicPr>
          <p:nvPr/>
        </p:nvPicPr>
        <p:blipFill>
          <a:blip r:embed="rId2"/>
          <a:srcRect/>
          <a:stretch>
            <a:fillRect/>
          </a:stretch>
        </p:blipFill>
        <p:spPr bwMode="auto">
          <a:xfrm>
            <a:off x="5003800" y="3573463"/>
            <a:ext cx="3635375" cy="246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p:txBody>
          <a:bodyPr/>
          <a:lstStyle/>
          <a:p>
            <a:pPr>
              <a:defRPr/>
            </a:pPr>
            <a:fld id="{B0826DFB-8EAD-410E-AC69-3EA47A5C1A33}" type="slidenum">
              <a:rPr lang="zh-TW" altLang="zh-TW"/>
              <a:pPr>
                <a:defRPr/>
              </a:pPr>
              <a:t>7</a:t>
            </a:fld>
            <a:endParaRPr lang="en-US" altLang="zh-TW"/>
          </a:p>
        </p:txBody>
      </p:sp>
      <p:sp>
        <p:nvSpPr>
          <p:cNvPr id="21506" name="標題 1"/>
          <p:cNvSpPr>
            <a:spLocks noGrp="1"/>
          </p:cNvSpPr>
          <p:nvPr>
            <p:ph type="title" idx="4294967295"/>
          </p:nvPr>
        </p:nvSpPr>
        <p:spPr/>
        <p:txBody>
          <a:bodyPr/>
          <a:lstStyle/>
          <a:p>
            <a:pPr eaLnBrk="1" hangingPunct="1"/>
            <a:r>
              <a:rPr lang="en-US" altLang="zh-TW" smtClean="0">
                <a:solidFill>
                  <a:schemeClr val="tx1"/>
                </a:solidFill>
              </a:rPr>
              <a:t>4.2.1  </a:t>
            </a:r>
            <a:r>
              <a:rPr lang="zh-TW" altLang="zh-TW" smtClean="0">
                <a:solidFill>
                  <a:schemeClr val="tx1"/>
                </a:solidFill>
              </a:rPr>
              <a:t>交易成本學說</a:t>
            </a:r>
            <a:r>
              <a:rPr lang="zh-TW" altLang="en-US" smtClean="0">
                <a:solidFill>
                  <a:schemeClr val="tx1"/>
                </a:solidFill>
              </a:rPr>
              <a:t> </a:t>
            </a:r>
            <a:r>
              <a:rPr lang="en-US" altLang="zh-TW" sz="2400" smtClean="0">
                <a:solidFill>
                  <a:schemeClr val="tx1"/>
                </a:solidFill>
              </a:rPr>
              <a:t>1/3</a:t>
            </a:r>
            <a:endParaRPr lang="en-US" altLang="zh-TW" smtClean="0">
              <a:solidFill>
                <a:schemeClr val="tx1"/>
              </a:solidFill>
            </a:endParaRPr>
          </a:p>
        </p:txBody>
      </p:sp>
      <p:sp>
        <p:nvSpPr>
          <p:cNvPr id="21507" name="圓角矩形 4"/>
          <p:cNvSpPr>
            <a:spLocks noChangeArrowheads="1"/>
          </p:cNvSpPr>
          <p:nvPr/>
        </p:nvSpPr>
        <p:spPr bwMode="auto">
          <a:xfrm>
            <a:off x="2771775" y="2420938"/>
            <a:ext cx="5903913" cy="2376487"/>
          </a:xfrm>
          <a:prstGeom prst="roundRect">
            <a:avLst>
              <a:gd name="adj" fmla="val 16667"/>
            </a:avLst>
          </a:prstGeom>
          <a:solidFill>
            <a:schemeClr val="bg1"/>
          </a:solidFill>
          <a:ln w="57150" algn="ctr">
            <a:solidFill>
              <a:srgbClr val="5C87BC"/>
            </a:solidFill>
            <a:round/>
            <a:headEnd/>
            <a:tailEnd/>
          </a:ln>
        </p:spPr>
        <p:txBody>
          <a:bodyPr anchor="ctr"/>
          <a:lstStyle/>
          <a:p>
            <a:r>
              <a:rPr kumimoji="0" lang="zh-TW" altLang="zh-TW" sz="2800">
                <a:solidFill>
                  <a:srgbClr val="000000"/>
                </a:solidFill>
                <a:latin typeface="標楷體" pitchFamily="65" charset="-120"/>
                <a:ea typeface="標楷體" pitchFamily="65" charset="-120"/>
              </a:rPr>
              <a:t>指出市場交易需花費成本，若交易成本減縮，內部組織交易（即企業內部的交易，以下簡稱組織交易）將會明顯取代市場交易。</a:t>
            </a:r>
            <a:endParaRPr kumimoji="0" lang="zh-TW" altLang="en-US" sz="2800" b="1">
              <a:solidFill>
                <a:srgbClr val="000000"/>
              </a:solidFill>
              <a:latin typeface="標楷體" pitchFamily="65" charset="-120"/>
              <a:ea typeface="標楷體" pitchFamily="65" charset="-120"/>
              <a:cs typeface="Times New Roman" pitchFamily="18" charset="0"/>
            </a:endParaRPr>
          </a:p>
        </p:txBody>
      </p:sp>
      <p:sp>
        <p:nvSpPr>
          <p:cNvPr id="21508" name="圓角矩形 3"/>
          <p:cNvSpPr>
            <a:spLocks noChangeArrowheads="1"/>
          </p:cNvSpPr>
          <p:nvPr/>
        </p:nvSpPr>
        <p:spPr bwMode="auto">
          <a:xfrm>
            <a:off x="395288" y="2420938"/>
            <a:ext cx="2376487" cy="2376487"/>
          </a:xfrm>
          <a:prstGeom prst="roundRect">
            <a:avLst>
              <a:gd name="adj" fmla="val 16667"/>
            </a:avLst>
          </a:prstGeom>
          <a:solidFill>
            <a:srgbClr val="5C87BC"/>
          </a:solidFill>
          <a:ln w="25400" algn="ctr">
            <a:solidFill>
              <a:srgbClr val="385D8A"/>
            </a:solidFill>
            <a:round/>
            <a:headEnd/>
            <a:tailEnd/>
          </a:ln>
        </p:spPr>
        <p:txBody>
          <a:bodyPr anchor="ctr"/>
          <a:lstStyle/>
          <a:p>
            <a:pPr algn="ctr"/>
            <a:r>
              <a:rPr kumimoji="0" lang="en-US" altLang="zh-TW" sz="2800" b="1">
                <a:solidFill>
                  <a:srgbClr val="FFFFFF"/>
                </a:solidFill>
                <a:latin typeface="Times New Roman" pitchFamily="18" charset="0"/>
                <a:ea typeface="標楷體" pitchFamily="65" charset="-120"/>
                <a:cs typeface="Times New Roman" pitchFamily="18" charset="0"/>
              </a:rPr>
              <a:t>Oliver E. Williamson</a:t>
            </a:r>
            <a:r>
              <a:rPr kumimoji="0" lang="zh-TW" altLang="zh-TW" sz="2800" b="1">
                <a:solidFill>
                  <a:srgbClr val="FFFFFF"/>
                </a:solidFill>
                <a:latin typeface="Times New Roman" pitchFamily="18" charset="0"/>
                <a:ea typeface="標楷體" pitchFamily="65" charset="-120"/>
                <a:cs typeface="Times New Roman" pitchFamily="18" charset="0"/>
              </a:rPr>
              <a:t>所提倡的交易成本學說</a:t>
            </a:r>
            <a:endParaRPr kumimoji="0" lang="zh-TW" altLang="en-US" sz="2800" b="1">
              <a:solidFill>
                <a:srgbClr val="FFFFFF"/>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0"/>
          </p:nvPr>
        </p:nvSpPr>
        <p:spPr/>
        <p:txBody>
          <a:bodyPr/>
          <a:lstStyle/>
          <a:p>
            <a:pPr>
              <a:defRPr/>
            </a:pPr>
            <a:fld id="{A2A9333D-A906-4EF0-89F6-2BAEADCF84D8}" type="slidenum">
              <a:rPr lang="zh-TW" altLang="zh-TW"/>
              <a:pPr>
                <a:defRPr/>
              </a:pPr>
              <a:t>8</a:t>
            </a:fld>
            <a:endParaRPr lang="en-US" altLang="zh-TW"/>
          </a:p>
        </p:txBody>
      </p:sp>
      <p:sp>
        <p:nvSpPr>
          <p:cNvPr id="22530" name="標題 1"/>
          <p:cNvSpPr>
            <a:spLocks noGrp="1"/>
          </p:cNvSpPr>
          <p:nvPr>
            <p:ph type="title" idx="4294967295"/>
          </p:nvPr>
        </p:nvSpPr>
        <p:spPr/>
        <p:txBody>
          <a:bodyPr/>
          <a:lstStyle/>
          <a:p>
            <a:pPr eaLnBrk="1" hangingPunct="1"/>
            <a:r>
              <a:rPr lang="en-US" altLang="zh-TW" smtClean="0">
                <a:solidFill>
                  <a:schemeClr val="tx1"/>
                </a:solidFill>
              </a:rPr>
              <a:t>4.2.1  </a:t>
            </a:r>
            <a:r>
              <a:rPr lang="zh-TW" altLang="zh-TW" smtClean="0">
                <a:solidFill>
                  <a:schemeClr val="tx1"/>
                </a:solidFill>
              </a:rPr>
              <a:t>交易成本學說</a:t>
            </a:r>
            <a:r>
              <a:rPr lang="zh-TW" altLang="en-US" smtClean="0">
                <a:solidFill>
                  <a:schemeClr val="tx1"/>
                </a:solidFill>
              </a:rPr>
              <a:t> </a:t>
            </a:r>
            <a:r>
              <a:rPr lang="en-US" altLang="zh-TW" sz="2400" smtClean="0">
                <a:solidFill>
                  <a:schemeClr val="tx1"/>
                </a:solidFill>
              </a:rPr>
              <a:t>2/3</a:t>
            </a:r>
            <a:endParaRPr lang="zh-TW" altLang="en-US" sz="2400" smtClean="0">
              <a:solidFill>
                <a:schemeClr val="tx1"/>
              </a:solidFill>
            </a:endParaRPr>
          </a:p>
        </p:txBody>
      </p:sp>
      <p:sp>
        <p:nvSpPr>
          <p:cNvPr id="4" name="圓角矩形 3"/>
          <p:cNvSpPr/>
          <p:nvPr/>
        </p:nvSpPr>
        <p:spPr>
          <a:xfrm>
            <a:off x="827088" y="1557338"/>
            <a:ext cx="7632700" cy="1727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zh-TW" altLang="zh-TW" sz="3200" b="1" dirty="0">
                <a:latin typeface="標楷體" pitchFamily="65" charset="-120"/>
              </a:rPr>
              <a:t>流通系統的型態將位居市場交易及組織交易兩端間，在交易關係的連續帶中以多種不同型態出現</a:t>
            </a:r>
            <a:r>
              <a:rPr lang="zh-TW" altLang="en-US" sz="3200" b="1" dirty="0">
                <a:latin typeface="標楷體" pitchFamily="65" charset="-120"/>
              </a:rPr>
              <a:t>。</a:t>
            </a:r>
            <a:endParaRPr lang="en-US" altLang="zh-TW" sz="3200" b="1" dirty="0">
              <a:latin typeface="標楷體" pitchFamily="65" charset="-120"/>
            </a:endParaRPr>
          </a:p>
        </p:txBody>
      </p:sp>
      <p:pic>
        <p:nvPicPr>
          <p:cNvPr id="22532" name="Picture 6" descr="表04-01"/>
          <p:cNvPicPr>
            <a:picLocks noChangeAspect="1" noChangeArrowheads="1"/>
          </p:cNvPicPr>
          <p:nvPr/>
        </p:nvPicPr>
        <p:blipFill>
          <a:blip r:embed="rId2"/>
          <a:srcRect/>
          <a:stretch>
            <a:fillRect/>
          </a:stretch>
        </p:blipFill>
        <p:spPr bwMode="auto">
          <a:xfrm>
            <a:off x="323850" y="3376613"/>
            <a:ext cx="8474075" cy="278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a:spLocks noGrp="1"/>
          </p:cNvSpPr>
          <p:nvPr>
            <p:ph type="sldNum" sz="quarter" idx="10"/>
          </p:nvPr>
        </p:nvSpPr>
        <p:spPr/>
        <p:txBody>
          <a:bodyPr/>
          <a:lstStyle/>
          <a:p>
            <a:pPr>
              <a:defRPr/>
            </a:pPr>
            <a:fld id="{5F152A19-0D6D-4255-B9C1-CB72902F4A48}" type="slidenum">
              <a:rPr lang="zh-TW" altLang="zh-TW"/>
              <a:pPr>
                <a:defRPr/>
              </a:pPr>
              <a:t>9</a:t>
            </a:fld>
            <a:endParaRPr lang="en-US" altLang="zh-TW"/>
          </a:p>
        </p:txBody>
      </p:sp>
      <p:sp>
        <p:nvSpPr>
          <p:cNvPr id="23554" name="標題 1"/>
          <p:cNvSpPr>
            <a:spLocks noGrp="1"/>
          </p:cNvSpPr>
          <p:nvPr>
            <p:ph type="title"/>
          </p:nvPr>
        </p:nvSpPr>
        <p:spPr/>
        <p:txBody>
          <a:bodyPr/>
          <a:lstStyle/>
          <a:p>
            <a:pPr eaLnBrk="1" hangingPunct="1"/>
            <a:r>
              <a:rPr lang="en-US" altLang="zh-TW" smtClean="0">
                <a:solidFill>
                  <a:schemeClr val="tx1"/>
                </a:solidFill>
              </a:rPr>
              <a:t>4.2.1  </a:t>
            </a:r>
            <a:r>
              <a:rPr lang="zh-TW" altLang="zh-TW" smtClean="0">
                <a:solidFill>
                  <a:schemeClr val="tx1"/>
                </a:solidFill>
              </a:rPr>
              <a:t>交易成本學說</a:t>
            </a:r>
            <a:r>
              <a:rPr lang="zh-TW" altLang="en-US" smtClean="0">
                <a:solidFill>
                  <a:schemeClr val="tx1"/>
                </a:solidFill>
              </a:rPr>
              <a:t> </a:t>
            </a:r>
            <a:r>
              <a:rPr lang="en-US" altLang="zh-TW" sz="2400" smtClean="0">
                <a:solidFill>
                  <a:schemeClr val="tx1"/>
                </a:solidFill>
              </a:rPr>
              <a:t>3/3</a:t>
            </a:r>
            <a:endParaRPr lang="zh-TW" altLang="en-US" sz="2400" smtClean="0">
              <a:solidFill>
                <a:schemeClr val="tx1"/>
              </a:solidFill>
            </a:endParaRPr>
          </a:p>
        </p:txBody>
      </p:sp>
      <p:sp>
        <p:nvSpPr>
          <p:cNvPr id="23555" name="Rectangle 9"/>
          <p:cNvSpPr>
            <a:spLocks noGrp="1" noChangeArrowheads="1"/>
          </p:cNvSpPr>
          <p:nvPr>
            <p:ph type="body" sz="half" idx="1"/>
          </p:nvPr>
        </p:nvSpPr>
        <p:spPr>
          <a:xfrm>
            <a:off x="468313" y="1341438"/>
            <a:ext cx="8399462" cy="1079500"/>
          </a:xfrm>
        </p:spPr>
        <p:txBody>
          <a:bodyPr/>
          <a:lstStyle/>
          <a:p>
            <a:pPr eaLnBrk="1" hangingPunct="1"/>
            <a:r>
              <a:rPr lang="zh-TW" altLang="zh-TW" smtClean="0"/>
              <a:t>為了防止「受限的合理性」或「機會主義者」出現</a:t>
            </a:r>
            <a:r>
              <a:rPr lang="zh-TW" altLang="en-US" smtClean="0"/>
              <a:t>，</a:t>
            </a:r>
            <a:r>
              <a:rPr lang="zh-TW" altLang="zh-TW" smtClean="0"/>
              <a:t>會產生如下列的交易成本</a:t>
            </a:r>
            <a:r>
              <a:rPr lang="en-US" altLang="zh-TW" smtClean="0"/>
              <a:t>(</a:t>
            </a:r>
            <a:r>
              <a:rPr lang="zh-TW" altLang="en-US" smtClean="0"/>
              <a:t>資訊成本</a:t>
            </a:r>
            <a:r>
              <a:rPr lang="en-US" altLang="zh-TW" smtClean="0"/>
              <a:t>)</a:t>
            </a:r>
            <a:r>
              <a:rPr lang="zh-TW" altLang="zh-TW" smtClean="0"/>
              <a:t>：</a:t>
            </a:r>
            <a:endParaRPr lang="zh-TW" altLang="en-US" smtClean="0"/>
          </a:p>
        </p:txBody>
      </p:sp>
      <p:sp>
        <p:nvSpPr>
          <p:cNvPr id="4" name="圓角矩形 3"/>
          <p:cNvSpPr/>
          <p:nvPr/>
        </p:nvSpPr>
        <p:spPr>
          <a:xfrm>
            <a:off x="755650" y="2378075"/>
            <a:ext cx="7632700" cy="1079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為了尋找適合交易對象所花費的搜尋成本</a:t>
            </a:r>
            <a:endParaRPr kumimoji="0" lang="zh-TW" altLang="en-US" sz="2800" b="1" dirty="0">
              <a:latin typeface="標楷體" pitchFamily="65" charset="-120"/>
            </a:endParaRPr>
          </a:p>
        </p:txBody>
      </p:sp>
      <p:sp>
        <p:nvSpPr>
          <p:cNvPr id="5" name="圓角矩形 4"/>
          <p:cNvSpPr/>
          <p:nvPr/>
        </p:nvSpPr>
        <p:spPr>
          <a:xfrm>
            <a:off x="755650" y="3602038"/>
            <a:ext cx="7632700" cy="1079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zh-TW" sz="2800" b="1" dirty="0">
                <a:latin typeface="標楷體" pitchFamily="65" charset="-120"/>
              </a:rPr>
              <a:t>為了消除資訊不對稱所花費的交涉成本</a:t>
            </a:r>
            <a:endParaRPr kumimoji="0" lang="zh-TW" altLang="en-US" sz="2800" b="1" dirty="0">
              <a:latin typeface="標楷體" pitchFamily="65" charset="-120"/>
            </a:endParaRPr>
          </a:p>
        </p:txBody>
      </p:sp>
      <p:sp>
        <p:nvSpPr>
          <p:cNvPr id="6" name="圓角矩形 5"/>
          <p:cNvSpPr/>
          <p:nvPr/>
        </p:nvSpPr>
        <p:spPr>
          <a:xfrm>
            <a:off x="2339975" y="4970463"/>
            <a:ext cx="4752975" cy="10810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kumimoji="0" lang="zh-TW" altLang="zh-TW" sz="2800" b="1" dirty="0">
                <a:latin typeface="標楷體" pitchFamily="65" charset="-120"/>
              </a:rPr>
              <a:t>為了確認交易是否按照契約內容實施所花費的監視成本</a:t>
            </a:r>
            <a:endParaRPr kumimoji="0" lang="zh-TW" altLang="en-US" sz="2800" b="1" dirty="0">
              <a:latin typeface="標楷體" pitchFamily="65" charset="-120"/>
            </a:endParaRPr>
          </a:p>
        </p:txBody>
      </p:sp>
      <p:cxnSp>
        <p:nvCxnSpPr>
          <p:cNvPr id="8" name="直線單箭頭接點 7"/>
          <p:cNvCxnSpPr/>
          <p:nvPr/>
        </p:nvCxnSpPr>
        <p:spPr>
          <a:xfrm>
            <a:off x="250825" y="4826000"/>
            <a:ext cx="8713788" cy="0"/>
          </a:xfrm>
          <a:prstGeom prst="straightConnector1">
            <a:avLst/>
          </a:prstGeom>
          <a:ln>
            <a:tailEnd type="none"/>
          </a:ln>
        </p:spPr>
        <p:style>
          <a:lnRef idx="3">
            <a:schemeClr val="accent6"/>
          </a:lnRef>
          <a:fillRef idx="0">
            <a:schemeClr val="accent6"/>
          </a:fillRef>
          <a:effectRef idx="2">
            <a:schemeClr val="accent6"/>
          </a:effectRef>
          <a:fontRef idx="minor">
            <a:schemeClr val="tx1"/>
          </a:fontRef>
        </p:style>
      </p:cxnSp>
      <p:sp>
        <p:nvSpPr>
          <p:cNvPr id="9" name="文字方塊 8"/>
          <p:cNvSpPr txBox="1"/>
          <p:nvPr/>
        </p:nvSpPr>
        <p:spPr>
          <a:xfrm>
            <a:off x="8388350" y="2598738"/>
            <a:ext cx="479425" cy="1862137"/>
          </a:xfrm>
          <a:prstGeom prst="rect">
            <a:avLst/>
          </a:prstGeom>
          <a:noFill/>
        </p:spPr>
        <p:txBody>
          <a:bodyPr wrap="none">
            <a:spAutoFit/>
          </a:bodyPr>
          <a:lstStyle/>
          <a:p>
            <a:pPr>
              <a:defRPr/>
            </a:pPr>
            <a:r>
              <a:rPr lang="zh-TW" altLang="en-US" sz="2300" dirty="0">
                <a:solidFill>
                  <a:schemeClr val="accent6"/>
                </a:solidFill>
                <a:latin typeface="+mj-ea"/>
                <a:ea typeface="+mj-ea"/>
              </a:rPr>
              <a:t>交</a:t>
            </a:r>
            <a:endParaRPr lang="en-US" altLang="zh-TW" sz="2300" dirty="0">
              <a:solidFill>
                <a:schemeClr val="accent6"/>
              </a:solidFill>
              <a:latin typeface="+mj-ea"/>
              <a:ea typeface="+mj-ea"/>
            </a:endParaRPr>
          </a:p>
          <a:p>
            <a:pPr>
              <a:defRPr/>
            </a:pPr>
            <a:r>
              <a:rPr lang="zh-TW" altLang="en-US" sz="2300" dirty="0">
                <a:solidFill>
                  <a:schemeClr val="accent6"/>
                </a:solidFill>
                <a:latin typeface="+mj-ea"/>
                <a:ea typeface="+mj-ea"/>
              </a:rPr>
              <a:t>易</a:t>
            </a:r>
            <a:endParaRPr lang="en-US" altLang="zh-TW" sz="2300" dirty="0">
              <a:solidFill>
                <a:schemeClr val="accent6"/>
              </a:solidFill>
              <a:latin typeface="+mj-ea"/>
              <a:ea typeface="+mj-ea"/>
            </a:endParaRPr>
          </a:p>
          <a:p>
            <a:pPr>
              <a:defRPr/>
            </a:pPr>
            <a:r>
              <a:rPr lang="zh-TW" altLang="en-US" sz="2300" dirty="0">
                <a:solidFill>
                  <a:schemeClr val="accent6"/>
                </a:solidFill>
                <a:latin typeface="+mj-ea"/>
                <a:ea typeface="+mj-ea"/>
              </a:rPr>
              <a:t>協</a:t>
            </a:r>
            <a:endParaRPr lang="en-US" altLang="zh-TW" sz="2300" dirty="0">
              <a:solidFill>
                <a:schemeClr val="accent6"/>
              </a:solidFill>
              <a:latin typeface="+mj-ea"/>
              <a:ea typeface="+mj-ea"/>
            </a:endParaRPr>
          </a:p>
          <a:p>
            <a:pPr>
              <a:defRPr/>
            </a:pPr>
            <a:r>
              <a:rPr lang="zh-TW" altLang="en-US" sz="2300" dirty="0">
                <a:solidFill>
                  <a:schemeClr val="accent6"/>
                </a:solidFill>
                <a:latin typeface="+mj-ea"/>
                <a:ea typeface="+mj-ea"/>
              </a:rPr>
              <a:t>議</a:t>
            </a:r>
            <a:endParaRPr lang="en-US" altLang="zh-TW" sz="2300" dirty="0">
              <a:solidFill>
                <a:schemeClr val="accent6"/>
              </a:solidFill>
              <a:latin typeface="+mj-ea"/>
              <a:ea typeface="+mj-ea"/>
            </a:endParaRPr>
          </a:p>
          <a:p>
            <a:pPr>
              <a:defRPr/>
            </a:pPr>
            <a:r>
              <a:rPr lang="zh-TW" altLang="en-US" sz="2300" dirty="0">
                <a:solidFill>
                  <a:schemeClr val="accent6"/>
                </a:solidFill>
                <a:latin typeface="+mj-ea"/>
                <a:ea typeface="+mj-ea"/>
              </a:rPr>
              <a:t>前</a:t>
            </a:r>
          </a:p>
        </p:txBody>
      </p:sp>
      <p:sp>
        <p:nvSpPr>
          <p:cNvPr id="12" name="文字方塊 11"/>
          <p:cNvSpPr txBox="1"/>
          <p:nvPr/>
        </p:nvSpPr>
        <p:spPr>
          <a:xfrm>
            <a:off x="115888" y="4724400"/>
            <a:ext cx="711200" cy="1862138"/>
          </a:xfrm>
          <a:prstGeom prst="rect">
            <a:avLst/>
          </a:prstGeom>
          <a:noFill/>
        </p:spPr>
        <p:txBody>
          <a:bodyPr>
            <a:spAutoFit/>
          </a:bodyPr>
          <a:lstStyle/>
          <a:p>
            <a:pPr algn="ctr">
              <a:defRPr/>
            </a:pPr>
            <a:r>
              <a:rPr lang="zh-TW" altLang="en-US" sz="2300" dirty="0">
                <a:solidFill>
                  <a:schemeClr val="accent6"/>
                </a:solidFill>
                <a:latin typeface="+mj-ea"/>
                <a:ea typeface="+mj-ea"/>
              </a:rPr>
              <a:t>交易</a:t>
            </a:r>
            <a:endParaRPr lang="en-US" altLang="zh-TW" sz="2300" dirty="0">
              <a:solidFill>
                <a:schemeClr val="accent6"/>
              </a:solidFill>
              <a:latin typeface="+mj-ea"/>
              <a:ea typeface="+mj-ea"/>
            </a:endParaRPr>
          </a:p>
          <a:p>
            <a:pPr algn="ctr">
              <a:defRPr/>
            </a:pPr>
            <a:r>
              <a:rPr lang="zh-TW" altLang="en-US" sz="2300" dirty="0">
                <a:solidFill>
                  <a:schemeClr val="accent6"/>
                </a:solidFill>
                <a:latin typeface="+mj-ea"/>
                <a:ea typeface="+mj-ea"/>
              </a:rPr>
              <a:t>協議</a:t>
            </a:r>
            <a:endParaRPr lang="en-US" altLang="zh-TW" sz="2300" dirty="0">
              <a:solidFill>
                <a:schemeClr val="accent6"/>
              </a:solidFill>
              <a:latin typeface="+mj-ea"/>
              <a:ea typeface="+mj-ea"/>
            </a:endParaRPr>
          </a:p>
          <a:p>
            <a:pPr algn="ctr">
              <a:defRPr/>
            </a:pPr>
            <a:r>
              <a:rPr lang="zh-TW" altLang="en-US" sz="2300" dirty="0">
                <a:solidFill>
                  <a:schemeClr val="accent6"/>
                </a:solidFill>
                <a:latin typeface="+mj-ea"/>
                <a:ea typeface="+mj-ea"/>
              </a:rPr>
              <a:t>後</a:t>
            </a:r>
          </a:p>
        </p:txBody>
      </p:sp>
      <p:sp>
        <p:nvSpPr>
          <p:cNvPr id="13" name="文字方塊 12"/>
          <p:cNvSpPr txBox="1"/>
          <p:nvPr/>
        </p:nvSpPr>
        <p:spPr>
          <a:xfrm>
            <a:off x="2874963" y="5907088"/>
            <a:ext cx="3467100" cy="584200"/>
          </a:xfrm>
          <a:prstGeom prst="rect">
            <a:avLst/>
          </a:prstGeom>
          <a:solidFill>
            <a:schemeClr val="accent6">
              <a:lumMod val="20000"/>
              <a:lumOff val="80000"/>
            </a:schemeClr>
          </a:solidFill>
        </p:spPr>
        <p:txBody>
          <a:bodyPr wrap="none">
            <a:spAutoFit/>
          </a:bodyPr>
          <a:lstStyle/>
          <a:p>
            <a:pPr algn="ctr">
              <a:defRPr/>
            </a:pPr>
            <a:r>
              <a:rPr lang="zh-TW" altLang="en-US" sz="3200" b="1" dirty="0">
                <a:solidFill>
                  <a:schemeClr val="accent6">
                    <a:lumMod val="60000"/>
                    <a:lumOff val="40000"/>
                  </a:schemeClr>
                </a:solidFill>
                <a:latin typeface="+mj-ea"/>
                <a:ea typeface="+mj-ea"/>
              </a:rPr>
              <a:t>防止道德風險發生</a:t>
            </a:r>
          </a:p>
        </p:txBody>
      </p:sp>
      <p:sp>
        <p:nvSpPr>
          <p:cNvPr id="14" name="文字方塊 13"/>
          <p:cNvSpPr txBox="1"/>
          <p:nvPr/>
        </p:nvSpPr>
        <p:spPr>
          <a:xfrm>
            <a:off x="3043238" y="3241675"/>
            <a:ext cx="3057525" cy="585788"/>
          </a:xfrm>
          <a:prstGeom prst="rect">
            <a:avLst/>
          </a:prstGeom>
          <a:solidFill>
            <a:schemeClr val="accent6">
              <a:lumMod val="20000"/>
              <a:lumOff val="80000"/>
            </a:schemeClr>
          </a:solidFill>
        </p:spPr>
        <p:txBody>
          <a:bodyPr wrap="none">
            <a:spAutoFit/>
          </a:bodyPr>
          <a:lstStyle/>
          <a:p>
            <a:pPr algn="ctr">
              <a:defRPr/>
            </a:pPr>
            <a:r>
              <a:rPr lang="zh-TW" altLang="en-US" sz="3200" b="1" dirty="0">
                <a:solidFill>
                  <a:schemeClr val="accent6">
                    <a:lumMod val="60000"/>
                    <a:lumOff val="40000"/>
                  </a:schemeClr>
                </a:solidFill>
                <a:latin typeface="+mj-ea"/>
                <a:ea typeface="+mj-ea"/>
              </a:rPr>
              <a:t>防止逆選擇發生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Times New Roman"/>
        <a:ea typeface="標楷體"/>
        <a:cs typeface="新細明體"/>
      </a:majorFont>
      <a:minorFont>
        <a:latin typeface="Times New Roman"/>
        <a:ea typeface="標楷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2109</Words>
  <Application>Microsoft Office PowerPoint</Application>
  <PresentationFormat>如螢幕大小 (4:3)</PresentationFormat>
  <Paragraphs>171</Paragraphs>
  <Slides>31</Slides>
  <Notes>3</Notes>
  <HiddenSlides>0</HiddenSlides>
  <MMClips>0</MMClips>
  <ScaleCrop>false</ScaleCrop>
  <HeadingPairs>
    <vt:vector size="6" baseType="variant">
      <vt:variant>
        <vt:lpstr>使用字型</vt:lpstr>
      </vt:variant>
      <vt:variant>
        <vt:i4>6</vt:i4>
      </vt:variant>
      <vt:variant>
        <vt:lpstr>簡報設計範本</vt:lpstr>
      </vt:variant>
      <vt:variant>
        <vt:i4>2</vt:i4>
      </vt:variant>
      <vt:variant>
        <vt:lpstr>投影片標題</vt:lpstr>
      </vt:variant>
      <vt:variant>
        <vt:i4>31</vt:i4>
      </vt:variant>
    </vt:vector>
  </HeadingPairs>
  <TitlesOfParts>
    <vt:vector size="39" baseType="lpstr">
      <vt:lpstr>Arial</vt:lpstr>
      <vt:lpstr>新細明體</vt:lpstr>
      <vt:lpstr>Times New Roman</vt:lpstr>
      <vt:lpstr>標楷體</vt:lpstr>
      <vt:lpstr>Wingdings</vt:lpstr>
      <vt:lpstr>Calibri</vt:lpstr>
      <vt:lpstr>1_預設簡報設計</vt:lpstr>
      <vt:lpstr>1_預設簡報設計</vt:lpstr>
      <vt:lpstr>第4章 商流</vt:lpstr>
      <vt:lpstr>大綱</vt:lpstr>
      <vt:lpstr>前言 1/2   </vt:lpstr>
      <vt:lpstr>前言 2/2</vt:lpstr>
      <vt:lpstr>4.1  交換法則</vt:lpstr>
      <vt:lpstr>4.2  市場與組織</vt:lpstr>
      <vt:lpstr>4.2.1  交易成本學說 1/3</vt:lpstr>
      <vt:lpstr>4.2.1  交易成本學說 2/3</vt:lpstr>
      <vt:lpstr>4.2.1  交易成本學說 3/3</vt:lpstr>
      <vt:lpstr>4.2.2  交易關係的多樣性</vt:lpstr>
      <vt:lpstr>4.2.2.1  市場交易</vt:lpstr>
      <vt:lpstr>4.2.2.2  反覆交易</vt:lpstr>
      <vt:lpstr>4.2.2.3  長期交易</vt:lpstr>
      <vt:lpstr>4.2.2.4  合夥關係</vt:lpstr>
      <vt:lpstr>4.2.2.5  策略聯盟1/4</vt:lpstr>
      <vt:lpstr>4.2.2.5  策略聯盟2/4</vt:lpstr>
      <vt:lpstr>4.2.2.5  策略聯盟3/4</vt:lpstr>
      <vt:lpstr>4.2.2.5  策略聯盟4/4</vt:lpstr>
      <vt:lpstr>4.2.2.6  組織交易</vt:lpstr>
      <vt:lpstr>4.2.3  關係投資1/2</vt:lpstr>
      <vt:lpstr>投影片 21</vt:lpstr>
      <vt:lpstr>4.3  通路組織化建構流通系統</vt:lpstr>
      <vt:lpstr>4.3.1  直接流通與間接流通1/4</vt:lpstr>
      <vt:lpstr>4.3.1  直接流通與間接流通2/4</vt:lpstr>
      <vt:lpstr>4.3.1  直接流通與間接流通3/4</vt:lpstr>
      <vt:lpstr>4.3.1  直接流通與間接流通4/4</vt:lpstr>
      <vt:lpstr>4.3.2  垂直行銷系統</vt:lpstr>
      <vt:lpstr>4.3.2.1  企業型VMS</vt:lpstr>
      <vt:lpstr>4.3.2.2  契約型VMS1/2</vt:lpstr>
      <vt:lpstr>投影片 30</vt:lpstr>
      <vt:lpstr>4.3.2.3  管理型VMS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staff</dc:creator>
  <cp:lastModifiedBy>Godspeed</cp:lastModifiedBy>
  <cp:revision>111</cp:revision>
  <dcterms:created xsi:type="dcterms:W3CDTF">2011-06-06T10:22:23Z</dcterms:created>
  <dcterms:modified xsi:type="dcterms:W3CDTF">2014-05-03T15:29:14Z</dcterms:modified>
</cp:coreProperties>
</file>